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6"/>
  </p:notesMasterIdLst>
  <p:sldIdLst>
    <p:sldId id="256" r:id="rId2"/>
    <p:sldId id="257" r:id="rId3"/>
    <p:sldId id="258" r:id="rId4"/>
    <p:sldId id="259" r:id="rId5"/>
    <p:sldId id="260" r:id="rId6"/>
    <p:sldId id="261" r:id="rId7"/>
    <p:sldId id="262" r:id="rId8"/>
    <p:sldId id="263" r:id="rId9"/>
    <p:sldId id="265" r:id="rId10"/>
    <p:sldId id="264" r:id="rId11"/>
    <p:sldId id="266" r:id="rId12"/>
    <p:sldId id="279"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975" autoAdjust="0"/>
    <p:restoredTop sz="88723" autoAdjust="0"/>
  </p:normalViewPr>
  <p:slideViewPr>
    <p:cSldViewPr snapToGrid="0">
      <p:cViewPr varScale="1">
        <p:scale>
          <a:sx n="103" d="100"/>
          <a:sy n="103" d="100"/>
        </p:scale>
        <p:origin x="1044"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7CCABA1-B160-4B81-BC21-9D58ED802C52}" type="datetimeFigureOut">
              <a:rPr lang="en-US" smtClean="0"/>
              <a:t>11/4/2015</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29FC00C-A67D-47A8-A1CA-9BBC3870DAA3}" type="slidenum">
              <a:rPr lang="en-US" smtClean="0"/>
              <a:t>‹#›</a:t>
            </a:fld>
            <a:endParaRPr lang="en-US"/>
          </a:p>
        </p:txBody>
      </p:sp>
    </p:spTree>
    <p:extLst>
      <p:ext uri="{BB962C8B-B14F-4D97-AF65-F5344CB8AC3E}">
        <p14:creationId xmlns:p14="http://schemas.microsoft.com/office/powerpoint/2010/main" val="37345129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which provides a good combination of landscape, gradient, and penguin. Using multiplication ensures that the color values remain lower than any single texture value by itself, so there is no issue with washing out the colors. The image appears darker because the RGB values are all less than one, so multiplication results in less intensity. </a:t>
            </a:r>
          </a:p>
          <a:p>
            <a:endParaRPr lang="en-US" dirty="0"/>
          </a:p>
        </p:txBody>
      </p:sp>
      <p:sp>
        <p:nvSpPr>
          <p:cNvPr id="4" name="Slide Number Placeholder 3"/>
          <p:cNvSpPr>
            <a:spLocks noGrp="1"/>
          </p:cNvSpPr>
          <p:nvPr>
            <p:ph type="sldNum" sz="quarter" idx="10"/>
          </p:nvPr>
        </p:nvSpPr>
        <p:spPr/>
        <p:txBody>
          <a:bodyPr/>
          <a:lstStyle/>
          <a:p>
            <a:fld id="{429FC00C-A67D-47A8-A1CA-9BBC3870DAA3}" type="slidenum">
              <a:rPr lang="en-US" smtClean="0"/>
              <a:t>8</a:t>
            </a:fld>
            <a:endParaRPr lang="en-US"/>
          </a:p>
        </p:txBody>
      </p:sp>
    </p:spTree>
    <p:extLst>
      <p:ext uri="{BB962C8B-B14F-4D97-AF65-F5344CB8AC3E}">
        <p14:creationId xmlns:p14="http://schemas.microsoft.com/office/powerpoint/2010/main" val="7622272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To increase the brightness, we added in some of the </a:t>
            </a:r>
            <a:r>
              <a:rPr lang="en-US" sz="1200" kern="1200" dirty="0" err="1" smtClean="0">
                <a:solidFill>
                  <a:schemeClr val="tx1"/>
                </a:solidFill>
                <a:effectLst/>
                <a:latin typeface="+mn-lt"/>
                <a:ea typeface="+mn-ea"/>
                <a:cs typeface="+mn-cs"/>
              </a:rPr>
              <a:t>pass_Color</a:t>
            </a:r>
            <a:r>
              <a:rPr lang="en-US" sz="1200" kern="1200" dirty="0" smtClean="0">
                <a:solidFill>
                  <a:schemeClr val="tx1"/>
                </a:solidFill>
                <a:effectLst/>
                <a:latin typeface="+mn-lt"/>
                <a:ea typeface="+mn-ea"/>
                <a:cs typeface="+mn-cs"/>
              </a:rPr>
              <a:t> of the primitive (white)</a:t>
            </a:r>
          </a:p>
          <a:p>
            <a:endParaRPr lang="en-US" dirty="0"/>
          </a:p>
        </p:txBody>
      </p:sp>
      <p:sp>
        <p:nvSpPr>
          <p:cNvPr id="4" name="Slide Number Placeholder 3"/>
          <p:cNvSpPr>
            <a:spLocks noGrp="1"/>
          </p:cNvSpPr>
          <p:nvPr>
            <p:ph type="sldNum" sz="quarter" idx="10"/>
          </p:nvPr>
        </p:nvSpPr>
        <p:spPr/>
        <p:txBody>
          <a:bodyPr/>
          <a:lstStyle/>
          <a:p>
            <a:fld id="{429FC00C-A67D-47A8-A1CA-9BBC3870DAA3}" type="slidenum">
              <a:rPr lang="en-US" smtClean="0"/>
              <a:t>9</a:t>
            </a:fld>
            <a:endParaRPr lang="en-US"/>
          </a:p>
        </p:txBody>
      </p:sp>
    </p:spTree>
    <p:extLst>
      <p:ext uri="{BB962C8B-B14F-4D97-AF65-F5344CB8AC3E}">
        <p14:creationId xmlns:p14="http://schemas.microsoft.com/office/powerpoint/2010/main" val="5622043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Next, we experimented with adding and subtracting single color channels of the color gradient. This made the picture brighter in the blue areas and darker in the red areas.</a:t>
            </a:r>
          </a:p>
          <a:p>
            <a:endParaRPr lang="en-US" dirty="0"/>
          </a:p>
        </p:txBody>
      </p:sp>
      <p:sp>
        <p:nvSpPr>
          <p:cNvPr id="4" name="Slide Number Placeholder 3"/>
          <p:cNvSpPr>
            <a:spLocks noGrp="1"/>
          </p:cNvSpPr>
          <p:nvPr>
            <p:ph type="sldNum" sz="quarter" idx="10"/>
          </p:nvPr>
        </p:nvSpPr>
        <p:spPr/>
        <p:txBody>
          <a:bodyPr/>
          <a:lstStyle/>
          <a:p>
            <a:fld id="{429FC00C-A67D-47A8-A1CA-9BBC3870DAA3}" type="slidenum">
              <a:rPr lang="en-US" smtClean="0"/>
              <a:t>10</a:t>
            </a:fld>
            <a:endParaRPr lang="en-US"/>
          </a:p>
        </p:txBody>
      </p:sp>
    </p:spTree>
    <p:extLst>
      <p:ext uri="{BB962C8B-B14F-4D97-AF65-F5344CB8AC3E}">
        <p14:creationId xmlns:p14="http://schemas.microsoft.com/office/powerpoint/2010/main" val="7746946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latin typeface="Times New Roman" panose="02020603050405020304" pitchFamily="18" charset="0"/>
                <a:cs typeface="Times New Roman" panose="02020603050405020304" pitchFamily="18" charset="0"/>
              </a:rPr>
              <a:t>Using the equation given: noiseVec = (noiseVec * 2.0 - 1.0) * 0.035; and the YZ (GB) values of the noisemap resulted in the following image. The left edge now is actually the right edge in the original figure; the upper edge is actually the down edge in the original. That is because after (noiseVec * 2.0 - 1.0), the noiseVec is negative at the noise map, so the pass_TexCoord + noiseVec became negative, say, -0.05, then it seems the computer add 1 to the negative value, ending in a value close to 1, say 0.095. Same for the upper edge.</a:t>
            </a:r>
          </a:p>
          <a:p>
            <a:endParaRPr lang="en-US" dirty="0"/>
          </a:p>
        </p:txBody>
      </p:sp>
      <p:sp>
        <p:nvSpPr>
          <p:cNvPr id="4" name="Slide Number Placeholder 3"/>
          <p:cNvSpPr>
            <a:spLocks noGrp="1"/>
          </p:cNvSpPr>
          <p:nvPr>
            <p:ph type="sldNum" sz="quarter" idx="10"/>
          </p:nvPr>
        </p:nvSpPr>
        <p:spPr/>
        <p:txBody>
          <a:bodyPr/>
          <a:lstStyle/>
          <a:p>
            <a:fld id="{429FC00C-A67D-47A8-A1CA-9BBC3870DAA3}" type="slidenum">
              <a:rPr lang="en-US" smtClean="0"/>
              <a:t>13</a:t>
            </a:fld>
            <a:endParaRPr lang="en-US"/>
          </a:p>
        </p:txBody>
      </p:sp>
    </p:spTree>
    <p:extLst>
      <p:ext uri="{BB962C8B-B14F-4D97-AF65-F5344CB8AC3E}">
        <p14:creationId xmlns:p14="http://schemas.microsoft.com/office/powerpoint/2010/main" val="28189577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By using the xy values instead yz, the following image is displayed. Using the xy  (</a:t>
            </a:r>
            <a:r>
              <a:rPr lang="en-US" sz="1200" kern="1200" dirty="0" err="1" smtClean="0">
                <a:solidFill>
                  <a:schemeClr val="tx1"/>
                </a:solidFill>
                <a:effectLst/>
                <a:latin typeface="+mn-lt"/>
                <a:ea typeface="+mn-ea"/>
                <a:cs typeface="+mn-cs"/>
              </a:rPr>
              <a:t>rg</a:t>
            </a:r>
            <a:r>
              <a:rPr lang="en-US" sz="1200" kern="1200" dirty="0" smtClean="0">
                <a:solidFill>
                  <a:schemeClr val="tx1"/>
                </a:solidFill>
                <a:effectLst/>
                <a:latin typeface="+mn-lt"/>
                <a:ea typeface="+mn-ea"/>
                <a:cs typeface="+mn-cs"/>
              </a:rPr>
              <a:t>) components of the noisemap makes the noisiest image. This is likely because the red &gt;blue &gt;green, in the noisemap image, so the distortion is higher. </a:t>
            </a:r>
          </a:p>
          <a:p>
            <a:endParaRPr lang="en-US" dirty="0"/>
          </a:p>
        </p:txBody>
      </p:sp>
      <p:sp>
        <p:nvSpPr>
          <p:cNvPr id="4" name="Slide Number Placeholder 3"/>
          <p:cNvSpPr>
            <a:spLocks noGrp="1"/>
          </p:cNvSpPr>
          <p:nvPr>
            <p:ph type="sldNum" sz="quarter" idx="10"/>
          </p:nvPr>
        </p:nvSpPr>
        <p:spPr/>
        <p:txBody>
          <a:bodyPr/>
          <a:lstStyle/>
          <a:p>
            <a:fld id="{429FC00C-A67D-47A8-A1CA-9BBC3870DAA3}" type="slidenum">
              <a:rPr lang="en-US" smtClean="0"/>
              <a:t>14</a:t>
            </a:fld>
            <a:endParaRPr lang="en-US"/>
          </a:p>
        </p:txBody>
      </p:sp>
    </p:spTree>
    <p:extLst>
      <p:ext uri="{BB962C8B-B14F-4D97-AF65-F5344CB8AC3E}">
        <p14:creationId xmlns:p14="http://schemas.microsoft.com/office/powerpoint/2010/main" val="24759867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Same for xz(</a:t>
            </a:r>
            <a:r>
              <a:rPr lang="en-US" sz="1200" kern="1200" dirty="0" err="1" smtClean="0">
                <a:solidFill>
                  <a:schemeClr val="tx1"/>
                </a:solidFill>
                <a:effectLst/>
                <a:latin typeface="+mn-lt"/>
                <a:ea typeface="+mn-ea"/>
                <a:cs typeface="+mn-cs"/>
              </a:rPr>
              <a:t>rb</a:t>
            </a:r>
            <a:r>
              <a:rPr lang="en-US" sz="1200" kern="1200" dirty="0" smtClean="0">
                <a:solidFill>
                  <a:schemeClr val="tx1"/>
                </a:solidFill>
                <a:effectLst/>
                <a:latin typeface="+mn-lt"/>
                <a:ea typeface="+mn-ea"/>
                <a:cs typeface="+mn-cs"/>
              </a:rPr>
              <a:t>),the noisemap makes the noisiest image</a:t>
            </a:r>
          </a:p>
          <a:p>
            <a:endParaRPr lang="en-US" dirty="0"/>
          </a:p>
        </p:txBody>
      </p:sp>
      <p:sp>
        <p:nvSpPr>
          <p:cNvPr id="4" name="Slide Number Placeholder 3"/>
          <p:cNvSpPr>
            <a:spLocks noGrp="1"/>
          </p:cNvSpPr>
          <p:nvPr>
            <p:ph type="sldNum" sz="quarter" idx="10"/>
          </p:nvPr>
        </p:nvSpPr>
        <p:spPr/>
        <p:txBody>
          <a:bodyPr/>
          <a:lstStyle/>
          <a:p>
            <a:fld id="{429FC00C-A67D-47A8-A1CA-9BBC3870DAA3}" type="slidenum">
              <a:rPr lang="en-US" smtClean="0"/>
              <a:t>15</a:t>
            </a:fld>
            <a:endParaRPr lang="en-US"/>
          </a:p>
        </p:txBody>
      </p:sp>
    </p:spTree>
    <p:extLst>
      <p:ext uri="{BB962C8B-B14F-4D97-AF65-F5344CB8AC3E}">
        <p14:creationId xmlns:p14="http://schemas.microsoft.com/office/powerpoint/2010/main" val="3706609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CB706F79-277D-486F-AC89-0D2DBD846951}" type="datetimeFigureOut">
              <a:rPr lang="en-US" smtClean="0"/>
              <a:t>11/4/2015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1847E2E-31C1-40E6-9B03-6A205A984EAD}" type="slidenum">
              <a:rPr lang="en-US" smtClean="0"/>
              <a:t>‹#›</a:t>
            </a:fld>
            <a:endParaRPr lang="en-US"/>
          </a:p>
        </p:txBody>
      </p:sp>
    </p:spTree>
    <p:extLst>
      <p:ext uri="{BB962C8B-B14F-4D97-AF65-F5344CB8AC3E}">
        <p14:creationId xmlns:p14="http://schemas.microsoft.com/office/powerpoint/2010/main" val="6705672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B706F79-277D-486F-AC89-0D2DBD846951}" type="datetimeFigureOut">
              <a:rPr lang="en-US" smtClean="0"/>
              <a:t>11/4/2015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1847E2E-31C1-40E6-9B03-6A205A984EAD}" type="slidenum">
              <a:rPr lang="en-US" smtClean="0"/>
              <a:t>‹#›</a:t>
            </a:fld>
            <a:endParaRPr lang="en-US"/>
          </a:p>
        </p:txBody>
      </p:sp>
    </p:spTree>
    <p:extLst>
      <p:ext uri="{BB962C8B-B14F-4D97-AF65-F5344CB8AC3E}">
        <p14:creationId xmlns:p14="http://schemas.microsoft.com/office/powerpoint/2010/main" val="4575912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B706F79-277D-486F-AC89-0D2DBD846951}" type="datetimeFigureOut">
              <a:rPr lang="en-US" smtClean="0"/>
              <a:t>11/4/2015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1847E2E-31C1-40E6-9B03-6A205A984EAD}" type="slidenum">
              <a:rPr lang="en-US" smtClean="0"/>
              <a:t>‹#›</a:t>
            </a:fld>
            <a:endParaRPr lang="en-US"/>
          </a:p>
        </p:txBody>
      </p:sp>
    </p:spTree>
    <p:extLst>
      <p:ext uri="{BB962C8B-B14F-4D97-AF65-F5344CB8AC3E}">
        <p14:creationId xmlns:p14="http://schemas.microsoft.com/office/powerpoint/2010/main" val="28976442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B706F79-277D-486F-AC89-0D2DBD846951}" type="datetimeFigureOut">
              <a:rPr lang="en-US" smtClean="0"/>
              <a:t>11/4/2015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1847E2E-31C1-40E6-9B03-6A205A984EAD}" type="slidenum">
              <a:rPr lang="en-US" smtClean="0"/>
              <a:t>‹#›</a:t>
            </a:fld>
            <a:endParaRPr lang="en-US"/>
          </a:p>
        </p:txBody>
      </p:sp>
    </p:spTree>
    <p:extLst>
      <p:ext uri="{BB962C8B-B14F-4D97-AF65-F5344CB8AC3E}">
        <p14:creationId xmlns:p14="http://schemas.microsoft.com/office/powerpoint/2010/main" val="5009128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B706F79-277D-486F-AC89-0D2DBD846951}" type="datetimeFigureOut">
              <a:rPr lang="en-US" smtClean="0"/>
              <a:t>11/4/2015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1847E2E-31C1-40E6-9B03-6A205A984EAD}" type="slidenum">
              <a:rPr lang="en-US" smtClean="0"/>
              <a:t>‹#›</a:t>
            </a:fld>
            <a:endParaRPr lang="en-US"/>
          </a:p>
        </p:txBody>
      </p:sp>
    </p:spTree>
    <p:extLst>
      <p:ext uri="{BB962C8B-B14F-4D97-AF65-F5344CB8AC3E}">
        <p14:creationId xmlns:p14="http://schemas.microsoft.com/office/powerpoint/2010/main" val="3469592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CB706F79-277D-486F-AC89-0D2DBD846951}" type="datetimeFigureOut">
              <a:rPr lang="en-US" smtClean="0"/>
              <a:t>11/4/2015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1847E2E-31C1-40E6-9B03-6A205A984EAD}" type="slidenum">
              <a:rPr lang="en-US" smtClean="0"/>
              <a:t>‹#›</a:t>
            </a:fld>
            <a:endParaRPr lang="en-US"/>
          </a:p>
        </p:txBody>
      </p:sp>
    </p:spTree>
    <p:extLst>
      <p:ext uri="{BB962C8B-B14F-4D97-AF65-F5344CB8AC3E}">
        <p14:creationId xmlns:p14="http://schemas.microsoft.com/office/powerpoint/2010/main" val="14808215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CB706F79-277D-486F-AC89-0D2DBD846951}" type="datetimeFigureOut">
              <a:rPr lang="en-US" smtClean="0"/>
              <a:t>11/4/2015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1847E2E-31C1-40E6-9B03-6A205A984EAD}" type="slidenum">
              <a:rPr lang="en-US" smtClean="0"/>
              <a:t>‹#›</a:t>
            </a:fld>
            <a:endParaRPr lang="en-US"/>
          </a:p>
        </p:txBody>
      </p:sp>
    </p:spTree>
    <p:extLst>
      <p:ext uri="{BB962C8B-B14F-4D97-AF65-F5344CB8AC3E}">
        <p14:creationId xmlns:p14="http://schemas.microsoft.com/office/powerpoint/2010/main" val="40407150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CB706F79-277D-486F-AC89-0D2DBD846951}" type="datetimeFigureOut">
              <a:rPr lang="en-US" smtClean="0"/>
              <a:t>11/4/2015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1847E2E-31C1-40E6-9B03-6A205A984EAD}" type="slidenum">
              <a:rPr lang="en-US" smtClean="0"/>
              <a:t>‹#›</a:t>
            </a:fld>
            <a:endParaRPr lang="en-US"/>
          </a:p>
        </p:txBody>
      </p:sp>
    </p:spTree>
    <p:extLst>
      <p:ext uri="{BB962C8B-B14F-4D97-AF65-F5344CB8AC3E}">
        <p14:creationId xmlns:p14="http://schemas.microsoft.com/office/powerpoint/2010/main" val="16936629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B706F79-277D-486F-AC89-0D2DBD846951}" type="datetimeFigureOut">
              <a:rPr lang="en-US" smtClean="0"/>
              <a:t>11/4/2015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1847E2E-31C1-40E6-9B03-6A205A984EAD}" type="slidenum">
              <a:rPr lang="en-US" smtClean="0"/>
              <a:t>‹#›</a:t>
            </a:fld>
            <a:endParaRPr lang="en-US"/>
          </a:p>
        </p:txBody>
      </p:sp>
    </p:spTree>
    <p:extLst>
      <p:ext uri="{BB962C8B-B14F-4D97-AF65-F5344CB8AC3E}">
        <p14:creationId xmlns:p14="http://schemas.microsoft.com/office/powerpoint/2010/main" val="2648573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B706F79-277D-486F-AC89-0D2DBD846951}" type="datetimeFigureOut">
              <a:rPr lang="en-US" smtClean="0"/>
              <a:t>11/4/2015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1847E2E-31C1-40E6-9B03-6A205A984EAD}" type="slidenum">
              <a:rPr lang="en-US" smtClean="0"/>
              <a:t>‹#›</a:t>
            </a:fld>
            <a:endParaRPr lang="en-US"/>
          </a:p>
        </p:txBody>
      </p:sp>
    </p:spTree>
    <p:extLst>
      <p:ext uri="{BB962C8B-B14F-4D97-AF65-F5344CB8AC3E}">
        <p14:creationId xmlns:p14="http://schemas.microsoft.com/office/powerpoint/2010/main" val="5269559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B706F79-277D-486F-AC89-0D2DBD846951}" type="datetimeFigureOut">
              <a:rPr lang="en-US" smtClean="0"/>
              <a:t>11/4/2015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1847E2E-31C1-40E6-9B03-6A205A984EAD}" type="slidenum">
              <a:rPr lang="en-US" smtClean="0"/>
              <a:t>‹#›</a:t>
            </a:fld>
            <a:endParaRPr lang="en-US"/>
          </a:p>
        </p:txBody>
      </p:sp>
    </p:spTree>
    <p:extLst>
      <p:ext uri="{BB962C8B-B14F-4D97-AF65-F5344CB8AC3E}">
        <p14:creationId xmlns:p14="http://schemas.microsoft.com/office/powerpoint/2010/main" val="979782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B706F79-277D-486F-AC89-0D2DBD846951}" type="datetimeFigureOut">
              <a:rPr lang="en-US" smtClean="0"/>
              <a:t>11/4/2015</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1847E2E-31C1-40E6-9B03-6A205A984EAD}" type="slidenum">
              <a:rPr lang="en-US" smtClean="0"/>
              <a:t>‹#›</a:t>
            </a:fld>
            <a:endParaRPr lang="en-US"/>
          </a:p>
        </p:txBody>
      </p:sp>
    </p:spTree>
    <p:extLst>
      <p:ext uri="{BB962C8B-B14F-4D97-AF65-F5344CB8AC3E}">
        <p14:creationId xmlns:p14="http://schemas.microsoft.com/office/powerpoint/2010/main" val="140478279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HCI 557</a:t>
            </a:r>
            <a:br>
              <a:rPr lang="en-US" dirty="0" smtClean="0"/>
            </a:br>
            <a:r>
              <a:rPr lang="en-US" dirty="0" smtClean="0"/>
              <a:t>Computer Graphics and</a:t>
            </a:r>
            <a:br>
              <a:rPr lang="en-US" dirty="0" smtClean="0"/>
            </a:br>
            <a:r>
              <a:rPr lang="en-US" dirty="0" smtClean="0"/>
              <a:t>Geometric Modeling</a:t>
            </a:r>
            <a:endParaRPr lang="en-US" dirty="0"/>
          </a:p>
        </p:txBody>
      </p:sp>
      <p:sp>
        <p:nvSpPr>
          <p:cNvPr id="3" name="Subtitle 2"/>
          <p:cNvSpPr>
            <a:spLocks noGrp="1"/>
          </p:cNvSpPr>
          <p:nvPr>
            <p:ph type="subTitle" idx="1"/>
          </p:nvPr>
        </p:nvSpPr>
        <p:spPr/>
        <p:txBody>
          <a:bodyPr/>
          <a:lstStyle/>
          <a:p>
            <a:r>
              <a:rPr lang="en-US" dirty="0" smtClean="0">
                <a:latin typeface="+mj-lt"/>
              </a:rPr>
              <a:t>Homework 4 Presentation</a:t>
            </a:r>
          </a:p>
          <a:p>
            <a:r>
              <a:rPr lang="en-US" dirty="0" smtClean="0">
                <a:latin typeface="+mj-lt"/>
              </a:rPr>
              <a:t>BY</a:t>
            </a:r>
          </a:p>
          <a:p>
            <a:r>
              <a:rPr lang="en-US" dirty="0" smtClean="0">
                <a:latin typeface="+mj-lt"/>
              </a:rPr>
              <a:t>Michael </a:t>
            </a:r>
            <a:r>
              <a:rPr lang="en-US" dirty="0" err="1" smtClean="0">
                <a:latin typeface="+mj-lt"/>
              </a:rPr>
              <a:t>Hoefer</a:t>
            </a:r>
            <a:r>
              <a:rPr lang="en-US" dirty="0" smtClean="0">
                <a:latin typeface="+mj-lt"/>
              </a:rPr>
              <a:t>, Yuanfen Chen, Hsiang Sing Naik</a:t>
            </a:r>
            <a:endParaRPr lang="en-US" dirty="0">
              <a:latin typeface="+mj-lt"/>
            </a:endParaRPr>
          </a:p>
        </p:txBody>
      </p:sp>
    </p:spTree>
    <p:extLst>
      <p:ext uri="{BB962C8B-B14F-4D97-AF65-F5344CB8AC3E}">
        <p14:creationId xmlns:p14="http://schemas.microsoft.com/office/powerpoint/2010/main" val="232392648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Trial 8</a:t>
            </a:r>
            <a:endParaRPr lang="en-US" dirty="0"/>
          </a:p>
        </p:txBody>
      </p:sp>
      <p:pic>
        <p:nvPicPr>
          <p:cNvPr id="9218" name="Picture 2" descr="https://lh4.googleusercontent.com/DRbyyCozh71nBFrSzl23zsV5f7Mu1heb4K1Es8CZ67cxUyw0ujflQSEX8M5LjmURAMbsOI5zlun_DF1gCwL1ppYWhqKntaBTC9Gi6TlsWI0h2h8lj61X1KDw-uBCdMvC12VUDRR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4600" y="2281303"/>
            <a:ext cx="4114800" cy="404812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708895" y="1462776"/>
            <a:ext cx="7726210" cy="523220"/>
          </a:xfrm>
          <a:prstGeom prst="rect">
            <a:avLst/>
          </a:prstGeom>
        </p:spPr>
        <p:txBody>
          <a:bodyPr wrap="square">
            <a:spAutoFit/>
          </a:bodyPr>
          <a:lstStyle/>
          <a:p>
            <a:r>
              <a:rPr lang="en-US" sz="1400" b="1" i="0" u="none" strike="noStrike" dirty="0" smtClean="0">
                <a:solidFill>
                  <a:srgbClr val="000000"/>
                </a:solidFill>
                <a:effectLst/>
                <a:latin typeface="Arial" panose="020B0604020202020204" pitchFamily="34" charset="0"/>
              </a:rPr>
              <a:t>color =</a:t>
            </a:r>
            <a:r>
              <a:rPr lang="en-US" sz="1400" b="1" i="0" u="none" strike="noStrike" dirty="0" err="1" smtClean="0">
                <a:solidFill>
                  <a:srgbClr val="000000"/>
                </a:solidFill>
                <a:effectLst/>
                <a:latin typeface="Arial" panose="020B0604020202020204" pitchFamily="34" charset="0"/>
              </a:rPr>
              <a:t>pass_Color</a:t>
            </a:r>
            <a:r>
              <a:rPr lang="en-US" sz="1400" b="1" i="0" u="none" strike="noStrike" dirty="0" smtClean="0">
                <a:solidFill>
                  <a:srgbClr val="000000"/>
                </a:solidFill>
                <a:effectLst/>
                <a:latin typeface="Arial" panose="020B0604020202020204" pitchFamily="34" charset="0"/>
              </a:rPr>
              <a:t>*0.1 + </a:t>
            </a:r>
            <a:r>
              <a:rPr lang="en-US" sz="1400" b="1" i="0" u="none" strike="noStrike" dirty="0" err="1" smtClean="0">
                <a:solidFill>
                  <a:srgbClr val="000000"/>
                </a:solidFill>
                <a:effectLst/>
                <a:latin typeface="Arial" panose="020B0604020202020204" pitchFamily="34" charset="0"/>
              </a:rPr>
              <a:t>tex_landscape</a:t>
            </a:r>
            <a:r>
              <a:rPr lang="en-US" sz="1400" b="1" i="0" u="none" strike="noStrike" dirty="0" smtClean="0">
                <a:solidFill>
                  <a:srgbClr val="000000"/>
                </a:solidFill>
                <a:effectLst/>
                <a:latin typeface="Arial" panose="020B0604020202020204" pitchFamily="34" charset="0"/>
              </a:rPr>
              <a:t> * </a:t>
            </a:r>
            <a:r>
              <a:rPr lang="en-US" sz="1400" b="1" i="0" u="none" strike="noStrike" dirty="0" err="1" smtClean="0">
                <a:solidFill>
                  <a:srgbClr val="000000"/>
                </a:solidFill>
                <a:effectLst/>
                <a:latin typeface="Arial" panose="020B0604020202020204" pitchFamily="34" charset="0"/>
              </a:rPr>
              <a:t>tex_gradient</a:t>
            </a:r>
            <a:r>
              <a:rPr lang="en-US" sz="1400" b="1" i="0" u="none" strike="noStrike" dirty="0" smtClean="0">
                <a:solidFill>
                  <a:srgbClr val="000000"/>
                </a:solidFill>
                <a:effectLst/>
                <a:latin typeface="Arial" panose="020B0604020202020204" pitchFamily="34" charset="0"/>
              </a:rPr>
              <a:t> * </a:t>
            </a:r>
            <a:r>
              <a:rPr lang="en-US" sz="1400" b="1" i="0" u="none" strike="noStrike" dirty="0" err="1" smtClean="0">
                <a:solidFill>
                  <a:srgbClr val="000000"/>
                </a:solidFill>
                <a:effectLst/>
                <a:latin typeface="Arial" panose="020B0604020202020204" pitchFamily="34" charset="0"/>
              </a:rPr>
              <a:t>tex_penguin</a:t>
            </a:r>
            <a:r>
              <a:rPr lang="en-US" sz="1400" b="1" i="0" u="none" strike="noStrike" dirty="0" smtClean="0">
                <a:solidFill>
                  <a:srgbClr val="000000"/>
                </a:solidFill>
                <a:effectLst/>
                <a:latin typeface="Arial" panose="020B0604020202020204" pitchFamily="34" charset="0"/>
              </a:rPr>
              <a:t> +0.4* </a:t>
            </a:r>
            <a:r>
              <a:rPr lang="en-US" sz="1400" b="1" i="0" u="none" strike="noStrike" dirty="0" err="1" smtClean="0">
                <a:solidFill>
                  <a:srgbClr val="000000"/>
                </a:solidFill>
                <a:effectLst/>
                <a:latin typeface="Arial" panose="020B0604020202020204" pitchFamily="34" charset="0"/>
              </a:rPr>
              <a:t>tex_gradient.b</a:t>
            </a:r>
            <a:r>
              <a:rPr lang="en-US" sz="1400" b="1" i="0" u="none" strike="noStrike" dirty="0" smtClean="0">
                <a:solidFill>
                  <a:srgbClr val="000000"/>
                </a:solidFill>
                <a:effectLst/>
                <a:latin typeface="Arial" panose="020B0604020202020204" pitchFamily="34" charset="0"/>
              </a:rPr>
              <a:t> - 0.4*</a:t>
            </a:r>
            <a:r>
              <a:rPr lang="en-US" sz="1400" b="1" i="0" u="none" strike="noStrike" dirty="0" err="1" smtClean="0">
                <a:solidFill>
                  <a:srgbClr val="000000"/>
                </a:solidFill>
                <a:effectLst/>
                <a:latin typeface="Arial" panose="020B0604020202020204" pitchFamily="34" charset="0"/>
              </a:rPr>
              <a:t>tex_gradient.r</a:t>
            </a:r>
            <a:r>
              <a:rPr lang="en-US" sz="1400" b="1" i="0" u="none" strike="noStrike" dirty="0" smtClean="0">
                <a:solidFill>
                  <a:srgbClr val="000000"/>
                </a:solidFill>
                <a:effectLst/>
                <a:latin typeface="Arial" panose="020B0604020202020204" pitchFamily="34" charset="0"/>
              </a:rPr>
              <a:t>;</a:t>
            </a:r>
            <a:endParaRPr lang="en-US" sz="1400" dirty="0"/>
          </a:p>
        </p:txBody>
      </p:sp>
    </p:spTree>
    <p:extLst>
      <p:ext uri="{BB962C8B-B14F-4D97-AF65-F5344CB8AC3E}">
        <p14:creationId xmlns:p14="http://schemas.microsoft.com/office/powerpoint/2010/main" val="363995034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https://lh4.googleusercontent.com/JwJF99yWmPpOzwjN3re_TJ4rzNPYzv6MQP52ahFqzNcDzqivmJYErbXCv0OsXBaewO3X2OVMhYR2quS9uY1D-fyBfaBUik6afI9xsKC0PnPzqxrsvHbpIfJfC0Pow6lTRnAHcYG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20283" y="2151316"/>
            <a:ext cx="2555594" cy="2555368"/>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descr="https://lh5.googleusercontent.com/VlBU2dvEyRXSm8mvYhRSjg_qf11at_c3q4cg-XW_tbcw1rI6rK9puQoxgSxrEITSvRLOlsmSIsggxxPwmw1Z3Jcy75w79pjOihuuZkUWpbo6UdHurWaDD_abvf3I3eJ-EjllWIG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8123" y="2151203"/>
            <a:ext cx="2555594" cy="2555595"/>
          </a:xfrm>
          <a:prstGeom prst="rect">
            <a:avLst/>
          </a:prstGeom>
          <a:noFill/>
          <a:extLst>
            <a:ext uri="{909E8E84-426E-40DD-AFC4-6F175D3DCCD1}">
              <a14:hiddenFill xmlns:a14="http://schemas.microsoft.com/office/drawing/2010/main">
                <a:solidFill>
                  <a:srgbClr val="FFFFFF"/>
                </a:solidFill>
              </a14:hiddenFill>
            </a:ext>
          </a:extLst>
        </p:spPr>
      </p:pic>
      <p:pic>
        <p:nvPicPr>
          <p:cNvPr id="10248" name="Picture 8" descr="https://gm1.ggpht.com/VFR8rNAClpQ7UVnpBQbKv24YiquAxbIlgJLoQLRs39aG1pzLpKLl7TvBs_O_h1XYQHlqq2lkiobheMtaFMhVeYjl5c0iSP_IwTaWC5u-WFC81EH8buAINhYYjzpp8D7HUQjZ7fS2Yl3ybMSsp1YYdAzUipSNMlawR0kMGslcdzTYxh8Y4yK34w2Vt8wFJ16l1_u7zcfXXIvlMQxjpxOv2XMWuYMlGozuvApZn0SpYfRZi49x45FK0y57Hyl3jewmusHhr9tK4Xoer1JqhOLCcS4-SL0ESwir7XF2gNuXqwkE3RWb2mhNPzSnVyRXipvCqZqh5x5LxKnVH-wgrvC-V521sG8nsoF5E4Grrt2kLclFKusFY5j8Kf1NhGwPadLv_l6B2OtlVeH5_TZAJAuo0RbfvU9DF_s71f9Xyb0_1WGWQQlZ7fJFkwJgTgbpdGGSq_cjQiIb9X3AW-8OvQcJk_LbkUvnPGmuvXYWodXEBg-_br21thVvNz-p4vXjPPsGJy0Aq7IXx5NH1N_8ncvf1ltjcLeUr35-nNgn_92RYr5vuaIz81aVHR_fsDY2t-fpQrv1HJt26ubF8R_yo6SDx9iV2Vj2kUvzxYjUlU2s3_wvVT42yUN-4EtTfkEFJ9n49AoTHEceconMzL92hJHFltwmS_GGCQ_58ONGUQxPwfTl9Q=w920-h807-l75-ft"/>
          <p:cNvPicPr>
            <a:picLocks noChangeAspect="1" noChangeArrowheads="1"/>
          </p:cNvPicPr>
          <p:nvPr/>
        </p:nvPicPr>
        <p:blipFill rotWithShape="1">
          <a:blip r:embed="rId4">
            <a:extLst>
              <a:ext uri="{28A0092B-C50C-407E-A947-70E740481C1C}">
                <a14:useLocalDpi xmlns:a14="http://schemas.microsoft.com/office/drawing/2010/main" val="0"/>
              </a:ext>
            </a:extLst>
          </a:blip>
          <a:srcRect t="12639" b="12639"/>
          <a:stretch/>
        </p:blipFill>
        <p:spPr bwMode="auto">
          <a:xfrm>
            <a:off x="3291840" y="2148840"/>
            <a:ext cx="2560320" cy="256032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smtClean="0"/>
              <a:t>Problem 2</a:t>
            </a:r>
            <a:endParaRPr lang="en-US" dirty="0"/>
          </a:p>
        </p:txBody>
      </p:sp>
      <p:sp>
        <p:nvSpPr>
          <p:cNvPr id="8" name="Rectangle 7"/>
          <p:cNvSpPr/>
          <p:nvPr/>
        </p:nvSpPr>
        <p:spPr>
          <a:xfrm>
            <a:off x="6523526" y="4706683"/>
            <a:ext cx="1949107" cy="276999"/>
          </a:xfrm>
          <a:prstGeom prst="rect">
            <a:avLst/>
          </a:prstGeom>
        </p:spPr>
        <p:txBody>
          <a:bodyPr wrap="square">
            <a:spAutoFit/>
          </a:bodyPr>
          <a:lstStyle/>
          <a:p>
            <a:pPr algn="ctr"/>
            <a:r>
              <a:rPr lang="en-US" sz="1200" b="0" i="0" u="none" strike="noStrike" dirty="0" smtClean="0">
                <a:solidFill>
                  <a:srgbClr val="000000"/>
                </a:solidFill>
                <a:effectLst/>
                <a:latin typeface="Arial" panose="020B0604020202020204" pitchFamily="34" charset="0"/>
              </a:rPr>
              <a:t>Noise map of Sponge</a:t>
            </a:r>
            <a:endParaRPr lang="en-US" sz="1200" dirty="0"/>
          </a:p>
        </p:txBody>
      </p:sp>
      <p:sp>
        <p:nvSpPr>
          <p:cNvPr id="9" name="Rectangle 8"/>
          <p:cNvSpPr/>
          <p:nvPr/>
        </p:nvSpPr>
        <p:spPr>
          <a:xfrm>
            <a:off x="3731735" y="4706683"/>
            <a:ext cx="1680530" cy="276999"/>
          </a:xfrm>
          <a:prstGeom prst="rect">
            <a:avLst/>
          </a:prstGeom>
        </p:spPr>
        <p:txBody>
          <a:bodyPr wrap="square">
            <a:spAutoFit/>
          </a:bodyPr>
          <a:lstStyle/>
          <a:p>
            <a:pPr algn="ctr"/>
            <a:r>
              <a:rPr lang="en-US" sz="1200" b="0" i="0" u="none" strike="noStrike" dirty="0" smtClean="0">
                <a:solidFill>
                  <a:srgbClr val="000000"/>
                </a:solidFill>
                <a:effectLst/>
                <a:latin typeface="Arial" panose="020B0604020202020204" pitchFamily="34" charset="0"/>
              </a:rPr>
              <a:t>Sponge</a:t>
            </a:r>
            <a:endParaRPr lang="en-US" sz="1200" dirty="0"/>
          </a:p>
        </p:txBody>
      </p:sp>
      <p:sp>
        <p:nvSpPr>
          <p:cNvPr id="10" name="Rectangle 9"/>
          <p:cNvSpPr/>
          <p:nvPr/>
        </p:nvSpPr>
        <p:spPr>
          <a:xfrm>
            <a:off x="233846" y="4706684"/>
            <a:ext cx="2908314" cy="276999"/>
          </a:xfrm>
          <a:prstGeom prst="rect">
            <a:avLst/>
          </a:prstGeom>
        </p:spPr>
        <p:txBody>
          <a:bodyPr wrap="square">
            <a:spAutoFit/>
          </a:bodyPr>
          <a:lstStyle/>
          <a:p>
            <a:pPr algn="ctr"/>
            <a:r>
              <a:rPr lang="en-US" sz="1200" b="0" i="0" u="none" strike="noStrike" dirty="0" smtClean="0">
                <a:solidFill>
                  <a:srgbClr val="000000"/>
                </a:solidFill>
                <a:effectLst/>
                <a:latin typeface="Arial" panose="020B0604020202020204" pitchFamily="34" charset="0"/>
              </a:rPr>
              <a:t>Landscape</a:t>
            </a:r>
            <a:endParaRPr lang="en-US" sz="1200" dirty="0"/>
          </a:p>
        </p:txBody>
      </p:sp>
    </p:spTree>
    <p:extLst>
      <p:ext uri="{BB962C8B-B14F-4D97-AF65-F5344CB8AC3E}">
        <p14:creationId xmlns:p14="http://schemas.microsoft.com/office/powerpoint/2010/main" val="141923400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Shader file</a:t>
            </a:r>
            <a:endParaRPr lang="en-US" dirty="0"/>
          </a:p>
        </p:txBody>
      </p:sp>
      <p:sp>
        <p:nvSpPr>
          <p:cNvPr id="3" name="Content Placeholder 2"/>
          <p:cNvSpPr>
            <a:spLocks noGrp="1"/>
          </p:cNvSpPr>
          <p:nvPr>
            <p:ph idx="1"/>
          </p:nvPr>
        </p:nvSpPr>
        <p:spPr/>
        <p:txBody>
          <a:bodyPr>
            <a:normAutofit fontScale="62500" lnSpcReduction="20000"/>
          </a:bodyPr>
          <a:lstStyle/>
          <a:p>
            <a:pPr marL="0" indent="0">
              <a:buNone/>
            </a:pPr>
            <a:r>
              <a:rPr lang="en-US" sz="2900" dirty="0" smtClean="0">
                <a:solidFill>
                  <a:srgbClr val="002060"/>
                </a:solidFill>
                <a:latin typeface="Times New Roman" panose="02020603050405020304" pitchFamily="18" charset="0"/>
                <a:cs typeface="Times New Roman" panose="02020603050405020304" pitchFamily="18" charset="0"/>
              </a:rPr>
              <a:t>noiseVec = normalize(texture(</a:t>
            </a:r>
            <a:r>
              <a:rPr lang="en-US" sz="2900" dirty="0" err="1" smtClean="0">
                <a:solidFill>
                  <a:srgbClr val="002060"/>
                </a:solidFill>
                <a:latin typeface="Times New Roman" panose="02020603050405020304" pitchFamily="18" charset="0"/>
                <a:cs typeface="Times New Roman" panose="02020603050405020304" pitchFamily="18" charset="0"/>
              </a:rPr>
              <a:t>noiseMap</a:t>
            </a:r>
            <a:r>
              <a:rPr lang="en-US" sz="2900" dirty="0" smtClean="0">
                <a:solidFill>
                  <a:srgbClr val="002060"/>
                </a:solidFill>
                <a:latin typeface="Times New Roman" panose="02020603050405020304" pitchFamily="18" charset="0"/>
                <a:cs typeface="Times New Roman" panose="02020603050405020304" pitchFamily="18" charset="0"/>
              </a:rPr>
              <a:t>, pass_TexCoord).</a:t>
            </a:r>
            <a:r>
              <a:rPr lang="en-US" sz="2900" dirty="0" smtClean="0">
                <a:solidFill>
                  <a:srgbClr val="FFC000"/>
                </a:solidFill>
                <a:latin typeface="Times New Roman" panose="02020603050405020304" pitchFamily="18" charset="0"/>
                <a:cs typeface="Times New Roman" panose="02020603050405020304" pitchFamily="18" charset="0"/>
              </a:rPr>
              <a:t>xy</a:t>
            </a:r>
            <a:r>
              <a:rPr lang="en-US" sz="2900" dirty="0" smtClean="0">
                <a:solidFill>
                  <a:srgbClr val="002060"/>
                </a:solidFill>
                <a:latin typeface="Times New Roman" panose="02020603050405020304" pitchFamily="18" charset="0"/>
                <a:cs typeface="Times New Roman" panose="02020603050405020304" pitchFamily="18" charset="0"/>
              </a:rPr>
              <a:t>);</a:t>
            </a:r>
          </a:p>
          <a:p>
            <a:pPr marL="0" indent="0">
              <a:buNone/>
            </a:pPr>
            <a:r>
              <a:rPr lang="en-US" sz="2900" dirty="0" smtClean="0">
                <a:latin typeface="Times New Roman" panose="02020603050405020304" pitchFamily="18" charset="0"/>
                <a:cs typeface="Times New Roman" panose="02020603050405020304" pitchFamily="18" charset="0"/>
              </a:rPr>
              <a:t>xy(RG), yz (GB), xz(RB) </a:t>
            </a:r>
          </a:p>
          <a:p>
            <a:pPr marL="0" indent="0">
              <a:buNone/>
            </a:pPr>
            <a:r>
              <a:rPr lang="en-US" sz="2900" dirty="0" smtClean="0">
                <a:latin typeface="Times New Roman" panose="02020603050405020304" pitchFamily="18" charset="0"/>
                <a:cs typeface="Times New Roman" panose="02020603050405020304" pitchFamily="18" charset="0"/>
              </a:rPr>
              <a:t>After </a:t>
            </a:r>
            <a:r>
              <a:rPr lang="en-US" sz="2900" dirty="0">
                <a:latin typeface="Times New Roman" panose="02020603050405020304" pitchFamily="18" charset="0"/>
                <a:cs typeface="Times New Roman" panose="02020603050405020304" pitchFamily="18" charset="0"/>
              </a:rPr>
              <a:t>normalization, the noiseVec is a vector of 2 with value within 0-1</a:t>
            </a:r>
            <a:r>
              <a:rPr lang="en-US" sz="2900" dirty="0" smtClean="0">
                <a:latin typeface="Times New Roman" panose="02020603050405020304" pitchFamily="18" charset="0"/>
                <a:cs typeface="Times New Roman" panose="02020603050405020304" pitchFamily="18" charset="0"/>
              </a:rPr>
              <a:t>.</a:t>
            </a:r>
          </a:p>
          <a:p>
            <a:pPr marL="0" indent="0">
              <a:buNone/>
            </a:pPr>
            <a:endParaRPr lang="en-US" sz="2900" dirty="0">
              <a:latin typeface="Times New Roman" panose="02020603050405020304" pitchFamily="18" charset="0"/>
              <a:cs typeface="Times New Roman" panose="02020603050405020304" pitchFamily="18" charset="0"/>
            </a:endParaRPr>
          </a:p>
          <a:p>
            <a:pPr marL="0" indent="0">
              <a:buNone/>
            </a:pPr>
            <a:r>
              <a:rPr lang="en-US" sz="2900" dirty="0">
                <a:solidFill>
                  <a:srgbClr val="002060"/>
                </a:solidFill>
                <a:latin typeface="Times New Roman" panose="02020603050405020304" pitchFamily="18" charset="0"/>
                <a:cs typeface="Times New Roman" panose="02020603050405020304" pitchFamily="18" charset="0"/>
              </a:rPr>
              <a:t>noiseVec =</a:t>
            </a:r>
            <a:r>
              <a:rPr lang="en-US" sz="2900" dirty="0">
                <a:latin typeface="Times New Roman" panose="02020603050405020304" pitchFamily="18" charset="0"/>
                <a:cs typeface="Times New Roman" panose="02020603050405020304" pitchFamily="18" charset="0"/>
              </a:rPr>
              <a:t> </a:t>
            </a:r>
            <a:r>
              <a:rPr lang="en-US" sz="2900" dirty="0">
                <a:solidFill>
                  <a:srgbClr val="FFC000"/>
                </a:solidFill>
                <a:latin typeface="Times New Roman" panose="02020603050405020304" pitchFamily="18" charset="0"/>
                <a:cs typeface="Times New Roman" panose="02020603050405020304" pitchFamily="18" charset="0"/>
              </a:rPr>
              <a:t>(noiseVec * 2.0 - 1.0) </a:t>
            </a:r>
            <a:r>
              <a:rPr lang="en-US" sz="2900" dirty="0">
                <a:solidFill>
                  <a:srgbClr val="002060"/>
                </a:solidFill>
                <a:latin typeface="Times New Roman" panose="02020603050405020304" pitchFamily="18" charset="0"/>
                <a:cs typeface="Times New Roman" panose="02020603050405020304" pitchFamily="18" charset="0"/>
              </a:rPr>
              <a:t>* 0.035</a:t>
            </a:r>
            <a:r>
              <a:rPr lang="en-US" sz="2900" dirty="0">
                <a:latin typeface="Times New Roman" panose="02020603050405020304" pitchFamily="18" charset="0"/>
                <a:cs typeface="Times New Roman" panose="02020603050405020304" pitchFamily="18" charset="0"/>
              </a:rPr>
              <a:t>;</a:t>
            </a:r>
          </a:p>
          <a:p>
            <a:pPr marL="0" indent="0">
              <a:buNone/>
            </a:pPr>
            <a:r>
              <a:rPr lang="en-US" sz="2900" dirty="0" smtClean="0">
                <a:latin typeface="Times New Roman" panose="02020603050405020304" pitchFamily="18" charset="0"/>
                <a:cs typeface="Times New Roman" panose="02020603050405020304" pitchFamily="18" charset="0"/>
              </a:rPr>
              <a:t>now </a:t>
            </a:r>
            <a:r>
              <a:rPr lang="en-US" sz="2900" dirty="0">
                <a:latin typeface="Times New Roman" panose="02020603050405020304" pitchFamily="18" charset="0"/>
                <a:cs typeface="Times New Roman" panose="02020603050405020304" pitchFamily="18" charset="0"/>
              </a:rPr>
              <a:t>the noiseVec could be </a:t>
            </a:r>
            <a:r>
              <a:rPr lang="en-US" sz="2900" dirty="0" smtClean="0">
                <a:latin typeface="Times New Roman" panose="02020603050405020304" pitchFamily="18" charset="0"/>
                <a:cs typeface="Times New Roman" panose="02020603050405020304" pitchFamily="18" charset="0"/>
              </a:rPr>
              <a:t>negative(if the original value less than 0.5), </a:t>
            </a:r>
            <a:r>
              <a:rPr lang="en-US" sz="2900" dirty="0">
                <a:latin typeface="Times New Roman" panose="02020603050405020304" pitchFamily="18" charset="0"/>
                <a:cs typeface="Times New Roman" panose="02020603050405020304" pitchFamily="18" charset="0"/>
              </a:rPr>
              <a:t>which makes it possible for the landscape to shift to every direction</a:t>
            </a:r>
            <a:r>
              <a:rPr lang="en-US" sz="2900" dirty="0" smtClean="0">
                <a:latin typeface="Times New Roman" panose="02020603050405020304" pitchFamily="18" charset="0"/>
                <a:cs typeface="Times New Roman" panose="02020603050405020304" pitchFamily="18" charset="0"/>
              </a:rPr>
              <a:t>.</a:t>
            </a:r>
          </a:p>
          <a:p>
            <a:pPr marL="0" indent="0">
              <a:buNone/>
            </a:pPr>
            <a:r>
              <a:rPr lang="en-US" sz="2900" dirty="0" smtClean="0">
                <a:latin typeface="Times New Roman" panose="02020603050405020304" pitchFamily="18" charset="0"/>
                <a:cs typeface="Times New Roman" panose="02020603050405020304" pitchFamily="18" charset="0"/>
              </a:rPr>
              <a:t> (+,+)    downleft,</a:t>
            </a:r>
          </a:p>
          <a:p>
            <a:pPr marL="0" indent="0">
              <a:buNone/>
            </a:pPr>
            <a:r>
              <a:rPr lang="en-US" sz="2900" dirty="0" smtClean="0">
                <a:latin typeface="Times New Roman" panose="02020603050405020304" pitchFamily="18" charset="0"/>
                <a:cs typeface="Times New Roman" panose="02020603050405020304" pitchFamily="18" charset="0"/>
              </a:rPr>
              <a:t> (+,-)    upleft</a:t>
            </a:r>
            <a:r>
              <a:rPr lang="en-US" sz="2900" dirty="0">
                <a:latin typeface="Times New Roman" panose="02020603050405020304" pitchFamily="18" charset="0"/>
                <a:cs typeface="Times New Roman" panose="02020603050405020304" pitchFamily="18" charset="0"/>
              </a:rPr>
              <a:t>, </a:t>
            </a:r>
            <a:endParaRPr lang="en-US" sz="2900" dirty="0" smtClean="0">
              <a:latin typeface="Times New Roman" panose="02020603050405020304" pitchFamily="18" charset="0"/>
              <a:cs typeface="Times New Roman" panose="02020603050405020304" pitchFamily="18" charset="0"/>
            </a:endParaRPr>
          </a:p>
          <a:p>
            <a:pPr marL="0" indent="0">
              <a:buNone/>
            </a:pPr>
            <a:r>
              <a:rPr lang="en-US" sz="2900" dirty="0" smtClean="0">
                <a:latin typeface="Times New Roman" panose="02020603050405020304" pitchFamily="18" charset="0"/>
                <a:cs typeface="Times New Roman" panose="02020603050405020304" pitchFamily="18" charset="0"/>
              </a:rPr>
              <a:t> (-,-)    upright,</a:t>
            </a:r>
          </a:p>
          <a:p>
            <a:pPr marL="0" indent="0">
              <a:buNone/>
            </a:pPr>
            <a:r>
              <a:rPr lang="en-US" sz="2900" dirty="0" smtClean="0">
                <a:latin typeface="Times New Roman" panose="02020603050405020304" pitchFamily="18" charset="0"/>
                <a:cs typeface="Times New Roman" panose="02020603050405020304" pitchFamily="18" charset="0"/>
              </a:rPr>
              <a:t> (-,+)   downright</a:t>
            </a:r>
            <a:r>
              <a:rPr lang="en-US" sz="2900" dirty="0">
                <a:latin typeface="Times New Roman" panose="02020603050405020304" pitchFamily="18" charset="0"/>
                <a:cs typeface="Times New Roman" panose="02020603050405020304" pitchFamily="18" charset="0"/>
              </a:rPr>
              <a:t>. </a:t>
            </a:r>
          </a:p>
          <a:p>
            <a:pPr marL="0" indent="0">
              <a:buNone/>
            </a:pPr>
            <a:r>
              <a:rPr lang="en-US" sz="2900" dirty="0">
                <a:latin typeface="Times New Roman" panose="02020603050405020304" pitchFamily="18" charset="0"/>
                <a:cs typeface="Times New Roman" panose="02020603050405020304" pitchFamily="18" charset="0"/>
              </a:rPr>
              <a:t>The 0.035 is the scaling factor, which scale down the magnitude of the noise.</a:t>
            </a:r>
          </a:p>
          <a:p>
            <a:pPr marL="0" indent="0">
              <a:buNone/>
            </a:pPr>
            <a:r>
              <a:rPr lang="en-US" sz="2900" dirty="0">
                <a:latin typeface="Times New Roman" panose="02020603050405020304" pitchFamily="18" charset="0"/>
                <a:cs typeface="Times New Roman" panose="02020603050405020304" pitchFamily="18" charset="0"/>
              </a:rPr>
              <a:t> </a:t>
            </a:r>
          </a:p>
          <a:p>
            <a:pPr marL="0" indent="0">
              <a:buNone/>
            </a:pPr>
            <a:endParaRPr lang="en-US" dirty="0"/>
          </a:p>
        </p:txBody>
      </p:sp>
    </p:spTree>
    <p:extLst>
      <p:ext uri="{BB962C8B-B14F-4D97-AF65-F5344CB8AC3E}">
        <p14:creationId xmlns:p14="http://schemas.microsoft.com/office/powerpoint/2010/main" val="26958063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49" y="400267"/>
            <a:ext cx="7886700" cy="1325563"/>
          </a:xfrm>
        </p:spPr>
        <p:txBody>
          <a:bodyPr/>
          <a:lstStyle/>
          <a:p>
            <a:r>
              <a:rPr lang="en-US" dirty="0" smtClean="0"/>
              <a:t>Trial 1</a:t>
            </a:r>
            <a:endParaRPr lang="en-US" dirty="0"/>
          </a:p>
        </p:txBody>
      </p:sp>
      <p:pic>
        <p:nvPicPr>
          <p:cNvPr id="11266" name="Picture 2" descr="https://lh3.googleusercontent.com/_lrrtDLwTVONZA_ak77-tA6O_PNZN_xFMH0vloEa3mszRXtUSKbCu5MGbHEVmayM06Nl5Jux72qb7OcFl1vT-QQz8EAWCkF7-yLCQMJuQ3ri7nzqZWhdPEUhz14b6n97sqQOBv1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92850" y="2098028"/>
            <a:ext cx="4105275" cy="409575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2373256" y="1367523"/>
            <a:ext cx="4397486" cy="646331"/>
          </a:xfrm>
          <a:prstGeom prst="rect">
            <a:avLst/>
          </a:prstGeom>
        </p:spPr>
        <p:txBody>
          <a:bodyPr wrap="none">
            <a:spAutoFit/>
          </a:bodyPr>
          <a:lstStyle/>
          <a:p>
            <a:r>
              <a:rPr lang="fi-FI" b="0" i="0" u="none" strike="noStrike" dirty="0" smtClean="0">
                <a:solidFill>
                  <a:srgbClr val="000000"/>
                </a:solidFill>
                <a:effectLst/>
                <a:latin typeface="Arial" panose="020B0604020202020204" pitchFamily="34" charset="0"/>
              </a:rPr>
              <a:t>noiseVec = (noiseVec * 2.0 - 1.0) * 0.035;</a:t>
            </a:r>
          </a:p>
          <a:p>
            <a:pPr algn="ctr"/>
            <a:r>
              <a:rPr lang="en-US" dirty="0" smtClean="0"/>
              <a:t>Y-Z values</a:t>
            </a:r>
            <a:endParaRPr lang="en-US" dirty="0"/>
          </a:p>
        </p:txBody>
      </p:sp>
      <p:sp>
        <p:nvSpPr>
          <p:cNvPr id="3" name="Oval 2"/>
          <p:cNvSpPr/>
          <p:nvPr/>
        </p:nvSpPr>
        <p:spPr>
          <a:xfrm rot="21303309">
            <a:off x="2491985" y="2169591"/>
            <a:ext cx="271069" cy="3784064"/>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rot="21448740">
            <a:off x="2194863" y="2098028"/>
            <a:ext cx="4013201" cy="124039"/>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912016" y="4308824"/>
            <a:ext cx="1288623" cy="646331"/>
          </a:xfrm>
          <a:prstGeom prst="rect">
            <a:avLst/>
          </a:prstGeom>
          <a:noFill/>
        </p:spPr>
        <p:txBody>
          <a:bodyPr wrap="none" rtlCol="0">
            <a:spAutoFit/>
          </a:bodyPr>
          <a:lstStyle/>
          <a:p>
            <a:r>
              <a:rPr lang="en-US" dirty="0" smtClean="0"/>
              <a:t>Come from </a:t>
            </a:r>
          </a:p>
          <a:p>
            <a:r>
              <a:rPr lang="en-US" dirty="0" smtClean="0"/>
              <a:t>the right</a:t>
            </a:r>
            <a:endParaRPr lang="en-US" dirty="0"/>
          </a:p>
        </p:txBody>
      </p:sp>
      <p:sp>
        <p:nvSpPr>
          <p:cNvPr id="8" name="TextBox 7"/>
          <p:cNvSpPr txBox="1"/>
          <p:nvPr/>
        </p:nvSpPr>
        <p:spPr>
          <a:xfrm>
            <a:off x="6770742" y="1774862"/>
            <a:ext cx="1288623" cy="646331"/>
          </a:xfrm>
          <a:prstGeom prst="rect">
            <a:avLst/>
          </a:prstGeom>
          <a:noFill/>
        </p:spPr>
        <p:txBody>
          <a:bodyPr wrap="none" rtlCol="0">
            <a:spAutoFit/>
          </a:bodyPr>
          <a:lstStyle/>
          <a:p>
            <a:r>
              <a:rPr lang="en-US" dirty="0" smtClean="0"/>
              <a:t>Come from </a:t>
            </a:r>
          </a:p>
          <a:p>
            <a:r>
              <a:rPr lang="en-US" dirty="0" smtClean="0"/>
              <a:t>the bottom</a:t>
            </a:r>
            <a:endParaRPr lang="en-US" dirty="0"/>
          </a:p>
        </p:txBody>
      </p:sp>
      <p:cxnSp>
        <p:nvCxnSpPr>
          <p:cNvPr id="9" name="Straight Arrow Connector 8"/>
          <p:cNvCxnSpPr/>
          <p:nvPr/>
        </p:nvCxnSpPr>
        <p:spPr>
          <a:xfrm flipH="1">
            <a:off x="1855426" y="4534960"/>
            <a:ext cx="678874" cy="9702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V="1">
            <a:off x="4465311" y="1905719"/>
            <a:ext cx="2305431" cy="24325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a:off x="7492482" y="5157910"/>
            <a:ext cx="894358" cy="741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flipV="1">
            <a:off x="7492482" y="4308824"/>
            <a:ext cx="0" cy="84908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7354462" y="5165321"/>
            <a:ext cx="276038" cy="307777"/>
          </a:xfrm>
          <a:prstGeom prst="rect">
            <a:avLst/>
          </a:prstGeom>
          <a:noFill/>
        </p:spPr>
        <p:txBody>
          <a:bodyPr wrap="none" rtlCol="0">
            <a:spAutoFit/>
          </a:bodyPr>
          <a:lstStyle/>
          <a:p>
            <a:r>
              <a:rPr lang="en-US" sz="1400" dirty="0" smtClean="0"/>
              <a:t>0</a:t>
            </a:r>
            <a:endParaRPr lang="en-US" sz="1400" dirty="0"/>
          </a:p>
        </p:txBody>
      </p:sp>
      <p:sp>
        <p:nvSpPr>
          <p:cNvPr id="42" name="TextBox 41"/>
          <p:cNvSpPr txBox="1"/>
          <p:nvPr/>
        </p:nvSpPr>
        <p:spPr>
          <a:xfrm>
            <a:off x="8110799" y="5175412"/>
            <a:ext cx="276038" cy="307777"/>
          </a:xfrm>
          <a:prstGeom prst="rect">
            <a:avLst/>
          </a:prstGeom>
          <a:noFill/>
        </p:spPr>
        <p:txBody>
          <a:bodyPr wrap="none" rtlCol="0">
            <a:spAutoFit/>
          </a:bodyPr>
          <a:lstStyle/>
          <a:p>
            <a:r>
              <a:rPr lang="en-US" sz="1400" dirty="0" smtClean="0"/>
              <a:t>1</a:t>
            </a:r>
            <a:endParaRPr lang="en-US" sz="1400" dirty="0"/>
          </a:p>
        </p:txBody>
      </p:sp>
      <p:sp>
        <p:nvSpPr>
          <p:cNvPr id="43" name="TextBox 39"/>
          <p:cNvSpPr txBox="1"/>
          <p:nvPr/>
        </p:nvSpPr>
        <p:spPr>
          <a:xfrm>
            <a:off x="7216443" y="4284044"/>
            <a:ext cx="276038"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smtClean="0"/>
              <a:t>1</a:t>
            </a:r>
            <a:endParaRPr lang="en-US" sz="1400" dirty="0"/>
          </a:p>
        </p:txBody>
      </p:sp>
      <p:sp>
        <p:nvSpPr>
          <p:cNvPr id="41" name="TextBox 40"/>
          <p:cNvSpPr txBox="1"/>
          <p:nvPr/>
        </p:nvSpPr>
        <p:spPr>
          <a:xfrm>
            <a:off x="7083071" y="5723999"/>
            <a:ext cx="663964" cy="369332"/>
          </a:xfrm>
          <a:prstGeom prst="rect">
            <a:avLst/>
          </a:prstGeom>
          <a:noFill/>
        </p:spPr>
        <p:txBody>
          <a:bodyPr wrap="none" rtlCol="0">
            <a:spAutoFit/>
          </a:bodyPr>
          <a:lstStyle/>
          <a:p>
            <a:r>
              <a:rPr lang="en-US" dirty="0" smtClean="0"/>
              <a:t>-0.05</a:t>
            </a:r>
            <a:endParaRPr lang="en-US" dirty="0"/>
          </a:p>
        </p:txBody>
      </p:sp>
      <p:cxnSp>
        <p:nvCxnSpPr>
          <p:cNvPr id="47" name="Straight Arrow Connector 46"/>
          <p:cNvCxnSpPr/>
          <p:nvPr/>
        </p:nvCxnSpPr>
        <p:spPr>
          <a:xfrm>
            <a:off x="7684200" y="5901254"/>
            <a:ext cx="375165" cy="741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8054855" y="5716588"/>
            <a:ext cx="593432" cy="369332"/>
          </a:xfrm>
          <a:prstGeom prst="rect">
            <a:avLst/>
          </a:prstGeom>
          <a:noFill/>
        </p:spPr>
        <p:txBody>
          <a:bodyPr wrap="none" rtlCol="0">
            <a:spAutoFit/>
          </a:bodyPr>
          <a:lstStyle/>
          <a:p>
            <a:r>
              <a:rPr lang="en-US" dirty="0" smtClean="0"/>
              <a:t>0.95</a:t>
            </a:r>
            <a:endParaRPr lang="en-US" dirty="0"/>
          </a:p>
        </p:txBody>
      </p:sp>
      <p:sp>
        <p:nvSpPr>
          <p:cNvPr id="51" name="TextBox 50"/>
          <p:cNvSpPr txBox="1"/>
          <p:nvPr/>
        </p:nvSpPr>
        <p:spPr>
          <a:xfrm>
            <a:off x="7104837" y="6053688"/>
            <a:ext cx="593432" cy="369332"/>
          </a:xfrm>
          <a:prstGeom prst="rect">
            <a:avLst/>
          </a:prstGeom>
          <a:noFill/>
        </p:spPr>
        <p:txBody>
          <a:bodyPr wrap="none" rtlCol="0">
            <a:spAutoFit/>
          </a:bodyPr>
          <a:lstStyle/>
          <a:p>
            <a:r>
              <a:rPr lang="en-US" dirty="0"/>
              <a:t>1</a:t>
            </a:r>
            <a:r>
              <a:rPr lang="en-US" dirty="0" smtClean="0"/>
              <a:t>.05</a:t>
            </a:r>
            <a:endParaRPr lang="en-US" dirty="0"/>
          </a:p>
        </p:txBody>
      </p:sp>
      <p:cxnSp>
        <p:nvCxnSpPr>
          <p:cNvPr id="52" name="Straight Arrow Connector 51"/>
          <p:cNvCxnSpPr/>
          <p:nvPr/>
        </p:nvCxnSpPr>
        <p:spPr>
          <a:xfrm>
            <a:off x="7705966" y="6230943"/>
            <a:ext cx="375165" cy="741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3" name="TextBox 52"/>
          <p:cNvSpPr txBox="1"/>
          <p:nvPr/>
        </p:nvSpPr>
        <p:spPr>
          <a:xfrm>
            <a:off x="8076621" y="6046277"/>
            <a:ext cx="593432" cy="369332"/>
          </a:xfrm>
          <a:prstGeom prst="rect">
            <a:avLst/>
          </a:prstGeom>
          <a:noFill/>
        </p:spPr>
        <p:txBody>
          <a:bodyPr wrap="none" rtlCol="0">
            <a:spAutoFit/>
          </a:bodyPr>
          <a:lstStyle/>
          <a:p>
            <a:r>
              <a:rPr lang="en-US" dirty="0" smtClean="0"/>
              <a:t>0.05</a:t>
            </a:r>
            <a:endParaRPr lang="en-US" dirty="0"/>
          </a:p>
        </p:txBody>
      </p:sp>
    </p:spTree>
    <p:extLst>
      <p:ext uri="{BB962C8B-B14F-4D97-AF65-F5344CB8AC3E}">
        <p14:creationId xmlns:p14="http://schemas.microsoft.com/office/powerpoint/2010/main" val="272602536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Trial 2</a:t>
            </a:r>
            <a:endParaRPr lang="en-US" dirty="0"/>
          </a:p>
        </p:txBody>
      </p:sp>
      <p:pic>
        <p:nvPicPr>
          <p:cNvPr id="12290" name="Picture 2" descr="https://lh3.googleusercontent.com/SFoXmJPodpmIpjE0hPN2OG9Tc06GWGE9Uyjxy_t_s_8pC2u29V8u4uFLDxB3EmN59JqxP8h3LWntQs8ZFjqOU_a2crZak4tbQJjEEkpTrZ5qq3gmqsw2O1dEWhqbahgpQrbUh1Yk"/>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519362" y="1991519"/>
            <a:ext cx="4105275" cy="401955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2373256" y="1367523"/>
            <a:ext cx="4397486" cy="646331"/>
          </a:xfrm>
          <a:prstGeom prst="rect">
            <a:avLst/>
          </a:prstGeom>
        </p:spPr>
        <p:txBody>
          <a:bodyPr wrap="none">
            <a:spAutoFit/>
          </a:bodyPr>
          <a:lstStyle/>
          <a:p>
            <a:r>
              <a:rPr lang="fi-FI" b="0" i="0" u="none" strike="noStrike" dirty="0" smtClean="0">
                <a:solidFill>
                  <a:srgbClr val="000000"/>
                </a:solidFill>
                <a:effectLst/>
                <a:latin typeface="Arial" panose="020B0604020202020204" pitchFamily="34" charset="0"/>
              </a:rPr>
              <a:t>noiseVec = (noiseVec * 2.0 - 1.0) * 0.035;</a:t>
            </a:r>
          </a:p>
          <a:p>
            <a:pPr algn="ctr"/>
            <a:r>
              <a:rPr lang="en-US" dirty="0" smtClean="0"/>
              <a:t>X-Y values</a:t>
            </a:r>
            <a:endParaRPr lang="en-US" dirty="0"/>
          </a:p>
        </p:txBody>
      </p:sp>
    </p:spTree>
    <p:extLst>
      <p:ext uri="{BB962C8B-B14F-4D97-AF65-F5344CB8AC3E}">
        <p14:creationId xmlns:p14="http://schemas.microsoft.com/office/powerpoint/2010/main" val="12025032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Trial 3</a:t>
            </a:r>
            <a:endParaRPr lang="en-US" dirty="0"/>
          </a:p>
        </p:txBody>
      </p:sp>
      <p:pic>
        <p:nvPicPr>
          <p:cNvPr id="13314" name="Picture 2" descr="https://lh4.googleusercontent.com/voEt31xHtJwJmYnQh51TZkLD7j8-JzqXq83-MyoWIyzAbt5KizD4y-c0cCPR8X4k80qZcV8DYkjpwBUwm5taV5oUanTQgXJcdrC_PlUJ3iBU5oKY7QXkK-2WksaySCgMAG0SymNU"/>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90787" y="2205038"/>
            <a:ext cx="4162425" cy="3971925"/>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2373256" y="1558707"/>
            <a:ext cx="4397486" cy="646331"/>
          </a:xfrm>
          <a:prstGeom prst="rect">
            <a:avLst/>
          </a:prstGeom>
        </p:spPr>
        <p:txBody>
          <a:bodyPr wrap="none">
            <a:spAutoFit/>
          </a:bodyPr>
          <a:lstStyle/>
          <a:p>
            <a:r>
              <a:rPr lang="fi-FI" b="0" i="0" u="none" strike="noStrike" dirty="0" smtClean="0">
                <a:solidFill>
                  <a:srgbClr val="000000"/>
                </a:solidFill>
                <a:effectLst/>
                <a:latin typeface="Arial" panose="020B0604020202020204" pitchFamily="34" charset="0"/>
              </a:rPr>
              <a:t>noiseVec = (noiseVec * 2.0 - 1.0) * 0.035;</a:t>
            </a:r>
          </a:p>
          <a:p>
            <a:pPr algn="ctr"/>
            <a:r>
              <a:rPr lang="en-US" dirty="0" smtClean="0"/>
              <a:t>X-Z values</a:t>
            </a:r>
            <a:endParaRPr lang="en-US" dirty="0"/>
          </a:p>
        </p:txBody>
      </p:sp>
    </p:spTree>
    <p:extLst>
      <p:ext uri="{BB962C8B-B14F-4D97-AF65-F5344CB8AC3E}">
        <p14:creationId xmlns:p14="http://schemas.microsoft.com/office/powerpoint/2010/main" val="235597467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Trial 4</a:t>
            </a:r>
            <a:endParaRPr lang="en-US" dirty="0"/>
          </a:p>
        </p:txBody>
      </p:sp>
      <p:sp>
        <p:nvSpPr>
          <p:cNvPr id="5" name="Rectangle 4"/>
          <p:cNvSpPr/>
          <p:nvPr/>
        </p:nvSpPr>
        <p:spPr>
          <a:xfrm>
            <a:off x="2255726" y="1690689"/>
            <a:ext cx="4205126" cy="646331"/>
          </a:xfrm>
          <a:prstGeom prst="rect">
            <a:avLst/>
          </a:prstGeom>
        </p:spPr>
        <p:txBody>
          <a:bodyPr wrap="none">
            <a:spAutoFit/>
          </a:bodyPr>
          <a:lstStyle/>
          <a:p>
            <a:r>
              <a:rPr lang="fi-FI" b="0" i="0" u="none" strike="noStrike" dirty="0" smtClean="0">
                <a:solidFill>
                  <a:srgbClr val="000000"/>
                </a:solidFill>
                <a:effectLst/>
                <a:latin typeface="Arial" panose="020B0604020202020204" pitchFamily="34" charset="0"/>
              </a:rPr>
              <a:t>noiseVec = (noiseVec * 2.0 - 1.0) * </a:t>
            </a:r>
            <a:r>
              <a:rPr lang="fi-FI" b="0" i="0" u="none" strike="noStrike" dirty="0" smtClean="0">
                <a:solidFill>
                  <a:srgbClr val="FF0000"/>
                </a:solidFill>
                <a:effectLst/>
                <a:latin typeface="Arial" panose="020B0604020202020204" pitchFamily="34" charset="0"/>
              </a:rPr>
              <a:t>0.5</a:t>
            </a:r>
            <a:r>
              <a:rPr lang="fi-FI" b="0" i="0" u="none" strike="noStrike" dirty="0" smtClean="0">
                <a:solidFill>
                  <a:srgbClr val="000000"/>
                </a:solidFill>
                <a:effectLst/>
                <a:latin typeface="Arial" panose="020B0604020202020204" pitchFamily="34" charset="0"/>
              </a:rPr>
              <a:t>;</a:t>
            </a:r>
          </a:p>
          <a:p>
            <a:pPr algn="ctr"/>
            <a:r>
              <a:rPr lang="en-US" dirty="0" smtClean="0"/>
              <a:t>X-Y values</a:t>
            </a:r>
            <a:endParaRPr lang="en-US" dirty="0"/>
          </a:p>
        </p:txBody>
      </p:sp>
      <p:pic>
        <p:nvPicPr>
          <p:cNvPr id="14340" name="Picture 4" descr="https://lh5.googleusercontent.com/E8MMcQUZzvByRmVJc-_MPw_H-RyVvdsw7_uTwFLFfgdXGniZB1k9e1vKrWboT_0ZTITOyorOYDIAs6MTXdN8AIFItqLbNifVj4wWyPBlktZL1LvfQIvEmQafxNvNQTmTtNYi5Mr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00325" y="2337020"/>
            <a:ext cx="3943350" cy="39909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507732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Trial 5</a:t>
            </a:r>
            <a:endParaRPr lang="en-US" dirty="0"/>
          </a:p>
        </p:txBody>
      </p:sp>
      <p:sp>
        <p:nvSpPr>
          <p:cNvPr id="7" name="Rectangle 6"/>
          <p:cNvSpPr/>
          <p:nvPr/>
        </p:nvSpPr>
        <p:spPr>
          <a:xfrm>
            <a:off x="2600325" y="1835544"/>
            <a:ext cx="3948645" cy="646331"/>
          </a:xfrm>
          <a:prstGeom prst="rect">
            <a:avLst/>
          </a:prstGeom>
        </p:spPr>
        <p:txBody>
          <a:bodyPr wrap="none">
            <a:spAutoFit/>
          </a:bodyPr>
          <a:lstStyle/>
          <a:p>
            <a:r>
              <a:rPr lang="fi-FI" b="0" i="0" u="none" strike="noStrike" dirty="0" smtClean="0">
                <a:solidFill>
                  <a:srgbClr val="000000"/>
                </a:solidFill>
                <a:effectLst/>
                <a:latin typeface="Arial" panose="020B0604020202020204" pitchFamily="34" charset="0"/>
              </a:rPr>
              <a:t>noiseVec = (noiseVec * 2.0 - 1.0) * </a:t>
            </a:r>
            <a:r>
              <a:rPr lang="fi-FI" b="0" i="0" u="none" strike="noStrike" dirty="0" smtClean="0">
                <a:solidFill>
                  <a:srgbClr val="FF0000"/>
                </a:solidFill>
                <a:effectLst/>
                <a:latin typeface="Arial" panose="020B0604020202020204" pitchFamily="34" charset="0"/>
              </a:rPr>
              <a:t>1</a:t>
            </a:r>
            <a:r>
              <a:rPr lang="fi-FI" b="0" i="0" u="none" strike="noStrike" dirty="0" smtClean="0">
                <a:solidFill>
                  <a:srgbClr val="000000"/>
                </a:solidFill>
                <a:effectLst/>
                <a:latin typeface="Arial" panose="020B0604020202020204" pitchFamily="34" charset="0"/>
              </a:rPr>
              <a:t>;</a:t>
            </a:r>
          </a:p>
          <a:p>
            <a:pPr algn="ctr"/>
            <a:r>
              <a:rPr lang="en-US" dirty="0" smtClean="0"/>
              <a:t>X-Y values</a:t>
            </a:r>
            <a:endParaRPr lang="en-US" dirty="0"/>
          </a:p>
        </p:txBody>
      </p:sp>
      <p:pic>
        <p:nvPicPr>
          <p:cNvPr id="15364" name="Picture 4" descr="https://lh4.googleusercontent.com/uXC_dsoTGGLOtb6FsFSx_MRbTbfSI4ZrQ3ex_YH03qi8gBeI_J8piTfdTEFamQeCq73zRuk3IALdZjx_TtBmHzfhk0G8_slkdT79iiPiV2suHHD6Y_Vr2CvICsgk2B9qNabDFXIZ"/>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86025" y="2626730"/>
            <a:ext cx="4171950" cy="38385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035849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Trial 6</a:t>
            </a:r>
            <a:endParaRPr lang="en-US" dirty="0"/>
          </a:p>
        </p:txBody>
      </p:sp>
      <p:pic>
        <p:nvPicPr>
          <p:cNvPr id="16386" name="Picture 2" descr="https://lh4.googleusercontent.com/ZhfVZbTag63XHAOlKFpv7fZhWLPz4Ju29qX8PJ4r4m-6FexDE2achz58BP0dCv5WFFqgR_96bsoP3KaBgq3gosJ47R3LAL1SG5aq1hjneBQsAiRTHu0Dvc9HgxDU9K3XP1Rxh9t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05075" y="2271712"/>
            <a:ext cx="4133850" cy="3905251"/>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2437377" y="1690689"/>
            <a:ext cx="4269246" cy="369332"/>
          </a:xfrm>
          <a:prstGeom prst="rect">
            <a:avLst/>
          </a:prstGeom>
        </p:spPr>
        <p:txBody>
          <a:bodyPr wrap="none">
            <a:spAutoFit/>
          </a:bodyPr>
          <a:lstStyle/>
          <a:p>
            <a:r>
              <a:rPr lang="fi-FI" b="0" i="0" u="none" strike="noStrike" dirty="0" smtClean="0">
                <a:solidFill>
                  <a:srgbClr val="000000"/>
                </a:solidFill>
                <a:effectLst/>
                <a:latin typeface="Arial" panose="020B0604020202020204" pitchFamily="34" charset="0"/>
              </a:rPr>
              <a:t>noiseVec = (noiseVec * 2.0 - 1.0) * 0.02;</a:t>
            </a:r>
            <a:endParaRPr lang="en-US" dirty="0"/>
          </a:p>
        </p:txBody>
      </p:sp>
    </p:spTree>
    <p:extLst>
      <p:ext uri="{BB962C8B-B14F-4D97-AF65-F5344CB8AC3E}">
        <p14:creationId xmlns:p14="http://schemas.microsoft.com/office/powerpoint/2010/main" val="15834696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Trial 7</a:t>
            </a:r>
            <a:endParaRPr lang="en-US" dirty="0"/>
          </a:p>
        </p:txBody>
      </p:sp>
      <p:pic>
        <p:nvPicPr>
          <p:cNvPr id="17410" name="Picture 2" descr="https://lh6.googleusercontent.com/PaHBBsbDEi0wja7Ksx_mk6ljUesuSsKJts3pjLIu8y7sY7D0YDNCacwBCIqfV6_IzqHxt-NshwaTrMVBKuJcBkySe7GgSGZql_U4CkBDj_z7Ry5CSsw3LtkMdHk8bDaeWzBV6aP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4600" y="2356418"/>
            <a:ext cx="4114800" cy="3905251"/>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2437377" y="1742359"/>
            <a:ext cx="4397486" cy="369332"/>
          </a:xfrm>
          <a:prstGeom prst="rect">
            <a:avLst/>
          </a:prstGeom>
        </p:spPr>
        <p:txBody>
          <a:bodyPr wrap="none">
            <a:spAutoFit/>
          </a:bodyPr>
          <a:lstStyle/>
          <a:p>
            <a:r>
              <a:rPr lang="fi-FI" b="0" i="0" u="none" strike="noStrike" dirty="0" smtClean="0">
                <a:solidFill>
                  <a:srgbClr val="000000"/>
                </a:solidFill>
                <a:effectLst/>
                <a:latin typeface="Arial" panose="020B0604020202020204" pitchFamily="34" charset="0"/>
              </a:rPr>
              <a:t>noiseVec = (noiseVec * 2.0 - 1.0) * 0.005;</a:t>
            </a:r>
            <a:endParaRPr lang="en-US" dirty="0"/>
          </a:p>
        </p:txBody>
      </p:sp>
    </p:spTree>
    <p:extLst>
      <p:ext uri="{BB962C8B-B14F-4D97-AF65-F5344CB8AC3E}">
        <p14:creationId xmlns:p14="http://schemas.microsoft.com/office/powerpoint/2010/main" val="86210324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 1</a:t>
            </a:r>
            <a:endParaRPr lang="en-US" dirty="0"/>
          </a:p>
        </p:txBody>
      </p:sp>
      <p:pic>
        <p:nvPicPr>
          <p:cNvPr id="1026" name="Picture 2" descr="https://lh5.googleusercontent.com/5kleyo6nyeRJ7xcizKpUnp4Hhg4W9fJyQMtxPETnmQmqG4vvvzRQjMu670gBEWkDIljj8dlCQrQMhJTPXDe0Kr4l4SsHinvw1wpnIupGmIKMzqAKl4xNF1XvF4ngFvXHEHpYXmb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0047" y="2297430"/>
            <a:ext cx="2263139" cy="226314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lh5.googleusercontent.com/YJkwHcBg2joDhVAjR7IrMcLfhQr8UgTHVCFDT3EdUJ7hthmDDOYfhGuHu4soCg7KEyZ_EEevh__vqycjvhKEas-gHcgAKIKBkJ3oKAuO7QR3KGl4pT5mRx07MdA4tnpSvRSKTc2z"/>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81129" y="2297430"/>
            <a:ext cx="2263139" cy="226314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lh5.googleusercontent.com/uZNUmRSLG-O5GwhhQdSmO2uZqRIPnUyD1mSiNQeWdzGFTM1s4ghZV8ZuawbW9KxPQF8IHatFihTuLV9ZnKW44kkNKuSf-cQRCqD9PCAVNQ6UmZhaaUpqZw4D8B9BSg-I7C3xJKIw"/>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52211" y="2297430"/>
            <a:ext cx="2263139" cy="226314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6409226" y="4560570"/>
            <a:ext cx="1949107" cy="276999"/>
          </a:xfrm>
          <a:prstGeom prst="rect">
            <a:avLst/>
          </a:prstGeom>
        </p:spPr>
        <p:txBody>
          <a:bodyPr wrap="square">
            <a:spAutoFit/>
          </a:bodyPr>
          <a:lstStyle/>
          <a:p>
            <a:pPr algn="ctr"/>
            <a:r>
              <a:rPr lang="en-US" sz="1200" b="0" i="0" u="none" strike="noStrike" dirty="0" smtClean="0">
                <a:solidFill>
                  <a:srgbClr val="000000"/>
                </a:solidFill>
                <a:effectLst/>
                <a:latin typeface="Arial" panose="020B0604020202020204" pitchFamily="34" charset="0"/>
              </a:rPr>
              <a:t>Penguin (Animal)</a:t>
            </a:r>
            <a:endParaRPr lang="en-US" sz="1200" dirty="0"/>
          </a:p>
        </p:txBody>
      </p:sp>
      <p:sp>
        <p:nvSpPr>
          <p:cNvPr id="5" name="Rectangle 4"/>
          <p:cNvSpPr/>
          <p:nvPr/>
        </p:nvSpPr>
        <p:spPr>
          <a:xfrm>
            <a:off x="3903716" y="4560570"/>
            <a:ext cx="1680530" cy="276999"/>
          </a:xfrm>
          <a:prstGeom prst="rect">
            <a:avLst/>
          </a:prstGeom>
        </p:spPr>
        <p:txBody>
          <a:bodyPr wrap="square">
            <a:spAutoFit/>
          </a:bodyPr>
          <a:lstStyle/>
          <a:p>
            <a:pPr algn="ctr"/>
            <a:r>
              <a:rPr lang="en-US" sz="1200" b="0" i="0" u="none" strike="noStrike" dirty="0" smtClean="0">
                <a:solidFill>
                  <a:srgbClr val="000000"/>
                </a:solidFill>
                <a:effectLst/>
                <a:latin typeface="Arial" panose="020B0604020202020204" pitchFamily="34" charset="0"/>
              </a:rPr>
              <a:t>Color Gradient</a:t>
            </a:r>
            <a:endParaRPr lang="en-US" sz="1200" dirty="0"/>
          </a:p>
        </p:txBody>
      </p:sp>
      <p:sp>
        <p:nvSpPr>
          <p:cNvPr id="6" name="Rectangle 5"/>
          <p:cNvSpPr/>
          <p:nvPr/>
        </p:nvSpPr>
        <p:spPr>
          <a:xfrm>
            <a:off x="582912" y="4571597"/>
            <a:ext cx="2908314" cy="276999"/>
          </a:xfrm>
          <a:prstGeom prst="rect">
            <a:avLst/>
          </a:prstGeom>
        </p:spPr>
        <p:txBody>
          <a:bodyPr wrap="square">
            <a:spAutoFit/>
          </a:bodyPr>
          <a:lstStyle/>
          <a:p>
            <a:pPr algn="ctr"/>
            <a:r>
              <a:rPr lang="en-US" sz="1200" b="0" i="0" u="none" strike="noStrike" dirty="0" smtClean="0">
                <a:solidFill>
                  <a:srgbClr val="000000"/>
                </a:solidFill>
                <a:effectLst/>
                <a:latin typeface="Arial" panose="020B0604020202020204" pitchFamily="34" charset="0"/>
              </a:rPr>
              <a:t>Eagle Nebula (Landscape)</a:t>
            </a:r>
            <a:endParaRPr lang="en-US" sz="1200" dirty="0"/>
          </a:p>
        </p:txBody>
      </p:sp>
    </p:spTree>
    <p:extLst>
      <p:ext uri="{BB962C8B-B14F-4D97-AF65-F5344CB8AC3E}">
        <p14:creationId xmlns:p14="http://schemas.microsoft.com/office/powerpoint/2010/main" val="20719186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Trial 8</a:t>
            </a:r>
            <a:endParaRPr lang="en-US" dirty="0"/>
          </a:p>
        </p:txBody>
      </p:sp>
      <p:pic>
        <p:nvPicPr>
          <p:cNvPr id="18434" name="Picture 2" descr="https://lh6.googleusercontent.com/IbEIOWRa7dhfLMql1MkhA6uOLX4rp-5OPZDpIZGMcLRUXxvlgUpZH3YtRmWKJmGBZe0Dzaajjf1sWkCc_XyJ5Qv2ehX0RxKWpZ1bDqcJngIolsQ6j6ORRiCG0IUsAGlqqzZb4CXJ"/>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57450" y="2415486"/>
            <a:ext cx="4229100" cy="4000501"/>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2289064" y="1868421"/>
            <a:ext cx="4397486" cy="369332"/>
          </a:xfrm>
          <a:prstGeom prst="rect">
            <a:avLst/>
          </a:prstGeom>
        </p:spPr>
        <p:txBody>
          <a:bodyPr wrap="none">
            <a:spAutoFit/>
          </a:bodyPr>
          <a:lstStyle/>
          <a:p>
            <a:r>
              <a:rPr lang="fi-FI" b="0" i="0" u="none" strike="noStrike" dirty="0" smtClean="0">
                <a:solidFill>
                  <a:srgbClr val="000000"/>
                </a:solidFill>
                <a:effectLst/>
                <a:latin typeface="Arial" panose="020B0604020202020204" pitchFamily="34" charset="0"/>
              </a:rPr>
              <a:t>noiseVec = (noiseVec * 1.0 - 1.0) * 0.035;</a:t>
            </a:r>
            <a:endParaRPr lang="en-US" dirty="0"/>
          </a:p>
        </p:txBody>
      </p:sp>
    </p:spTree>
    <p:extLst>
      <p:ext uri="{BB962C8B-B14F-4D97-AF65-F5344CB8AC3E}">
        <p14:creationId xmlns:p14="http://schemas.microsoft.com/office/powerpoint/2010/main" val="51987750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Trial 9</a:t>
            </a:r>
            <a:endParaRPr lang="en-US" dirty="0"/>
          </a:p>
        </p:txBody>
      </p:sp>
      <p:pic>
        <p:nvPicPr>
          <p:cNvPr id="19458" name="Picture 2" descr="https://lh5.googleusercontent.com/PDX_Ubv8awk_l-CKGv0xXsOwOcJEC-LsSbcTOxZl8fKAhO6J36iHldUU7SeGYs7SSbegvY2rigTUUOQn99NdqEDRwFSh9VjDpHtiJQVB04fS5qvGWYkE1EUaxzZtAA0hsI6CQVjc"/>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543175" y="2477563"/>
            <a:ext cx="4057650" cy="404812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2373257" y="1899460"/>
            <a:ext cx="4397486" cy="369332"/>
          </a:xfrm>
          <a:prstGeom prst="rect">
            <a:avLst/>
          </a:prstGeom>
        </p:spPr>
        <p:txBody>
          <a:bodyPr wrap="none">
            <a:spAutoFit/>
          </a:bodyPr>
          <a:lstStyle/>
          <a:p>
            <a:r>
              <a:rPr lang="fi-FI" b="0" i="0" u="none" strike="noStrike" dirty="0" smtClean="0">
                <a:solidFill>
                  <a:srgbClr val="000000"/>
                </a:solidFill>
                <a:effectLst/>
                <a:latin typeface="Arial" panose="020B0604020202020204" pitchFamily="34" charset="0"/>
              </a:rPr>
              <a:t>noiseVec = (noiseVec * 1.0 - 1.0) * 0.035;</a:t>
            </a:r>
            <a:endParaRPr lang="en-US" dirty="0"/>
          </a:p>
        </p:txBody>
      </p:sp>
    </p:spTree>
    <p:extLst>
      <p:ext uri="{BB962C8B-B14F-4D97-AF65-F5344CB8AC3E}">
        <p14:creationId xmlns:p14="http://schemas.microsoft.com/office/powerpoint/2010/main" val="58278143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Trial 10</a:t>
            </a:r>
            <a:endParaRPr lang="en-US" dirty="0"/>
          </a:p>
        </p:txBody>
      </p:sp>
      <p:pic>
        <p:nvPicPr>
          <p:cNvPr id="20482" name="Picture 2" descr="https://lh6.googleusercontent.com/IbEIOWRa7dhfLMql1MkhA6uOLX4rp-5OPZDpIZGMcLRUXxvlgUpZH3YtRmWKJmGBZe0Dzaajjf1sWkCc_XyJ5Qv2ehX0RxKWpZ1bDqcJngIolsQ6j6ORRiCG0IUsAGlqqzZb4CXJ"/>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457450" y="2001044"/>
            <a:ext cx="4229100" cy="40005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2289064" y="1631712"/>
            <a:ext cx="4397486" cy="369332"/>
          </a:xfrm>
          <a:prstGeom prst="rect">
            <a:avLst/>
          </a:prstGeom>
        </p:spPr>
        <p:txBody>
          <a:bodyPr wrap="none">
            <a:spAutoFit/>
          </a:bodyPr>
          <a:lstStyle/>
          <a:p>
            <a:r>
              <a:rPr lang="fi-FI" b="0" i="0" u="none" strike="noStrike" dirty="0" smtClean="0">
                <a:solidFill>
                  <a:srgbClr val="000000"/>
                </a:solidFill>
                <a:effectLst/>
                <a:latin typeface="Arial" panose="020B0604020202020204" pitchFamily="34" charset="0"/>
              </a:rPr>
              <a:t>noiseVec = (noiseVec * 5.0 - 1.0) * 0.035;</a:t>
            </a:r>
            <a:endParaRPr lang="en-US" dirty="0"/>
          </a:p>
        </p:txBody>
      </p:sp>
    </p:spTree>
    <p:extLst>
      <p:ext uri="{BB962C8B-B14F-4D97-AF65-F5344CB8AC3E}">
        <p14:creationId xmlns:p14="http://schemas.microsoft.com/office/powerpoint/2010/main" val="179075703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Trial 11</a:t>
            </a:r>
            <a:endParaRPr lang="en-US" dirty="0"/>
          </a:p>
        </p:txBody>
      </p:sp>
      <p:sp>
        <p:nvSpPr>
          <p:cNvPr id="4" name="Rectangle 3"/>
          <p:cNvSpPr/>
          <p:nvPr/>
        </p:nvSpPr>
        <p:spPr>
          <a:xfrm>
            <a:off x="2289064" y="1631712"/>
            <a:ext cx="3397212" cy="369332"/>
          </a:xfrm>
          <a:prstGeom prst="rect">
            <a:avLst/>
          </a:prstGeom>
        </p:spPr>
        <p:txBody>
          <a:bodyPr wrap="none">
            <a:spAutoFit/>
          </a:bodyPr>
          <a:lstStyle/>
          <a:p>
            <a:r>
              <a:rPr lang="fi-FI" b="0" i="0" u="none" strike="noStrike" dirty="0" smtClean="0">
                <a:solidFill>
                  <a:srgbClr val="000000"/>
                </a:solidFill>
                <a:effectLst/>
                <a:latin typeface="Arial" panose="020B0604020202020204" pitchFamily="34" charset="0"/>
              </a:rPr>
              <a:t>noiseVec = (noiseVec) * 0.035;</a:t>
            </a:r>
            <a:endParaRPr lang="en-US" dirty="0"/>
          </a:p>
        </p:txBody>
      </p:sp>
      <p:pic>
        <p:nvPicPr>
          <p:cNvPr id="1026" name="Picture 2" descr="https://lh4.googleusercontent.com/ZHP_176s_EaQUwBvThwoiR1UIqYxmDpSCY_Noa8VC_-2KmclduV6DX-THZMtjdNDh94CTfBm0JNRIkxy0aF9eiYbQ-JPziV352DWtB2MDR9LJdHnXX0bHbD2KlGTG0hcsP_0xgM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92307" y="2139816"/>
            <a:ext cx="4191000" cy="4095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879544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60481" y="2322715"/>
            <a:ext cx="7886700" cy="1325563"/>
          </a:xfrm>
        </p:spPr>
        <p:txBody>
          <a:bodyPr>
            <a:normAutofit/>
          </a:bodyPr>
          <a:lstStyle/>
          <a:p>
            <a:r>
              <a:rPr lang="en-US" sz="6600" dirty="0" smtClean="0"/>
              <a:t>Questions?</a:t>
            </a:r>
            <a:endParaRPr lang="en-US" sz="6600" dirty="0"/>
          </a:p>
        </p:txBody>
      </p:sp>
    </p:spTree>
    <p:extLst>
      <p:ext uri="{BB962C8B-B14F-4D97-AF65-F5344CB8AC3E}">
        <p14:creationId xmlns:p14="http://schemas.microsoft.com/office/powerpoint/2010/main" val="172759668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Trial 1</a:t>
            </a:r>
            <a:endParaRPr lang="en-US" dirty="0"/>
          </a:p>
        </p:txBody>
      </p:sp>
      <p:pic>
        <p:nvPicPr>
          <p:cNvPr id="2050" name="Picture 2" descr="https://lh3.googleusercontent.com/w1vjfrIpt1snKjMrWyLDETN7UtzOEhlwyMOSmzzgu0Tx4Yg64PDqPl9N20KByUpTDzn-9H3bHiVbf_t7XqXfy7NJdeqenSMM-RfxVRGgn6awd_ObwHWWGsJRy1r_qpqOdWvLe3D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0036" y="2103508"/>
            <a:ext cx="4371975" cy="409575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2380036" y="1690689"/>
            <a:ext cx="4367991" cy="369332"/>
          </a:xfrm>
          <a:prstGeom prst="rect">
            <a:avLst/>
          </a:prstGeom>
        </p:spPr>
        <p:txBody>
          <a:bodyPr wrap="none">
            <a:spAutoFit/>
          </a:bodyPr>
          <a:lstStyle/>
          <a:p>
            <a:r>
              <a:rPr lang="en-US" b="1" dirty="0" smtClean="0"/>
              <a:t>color = (gradient*0.5)*landscape + penguin;</a:t>
            </a:r>
            <a:endParaRPr lang="en-US" dirty="0"/>
          </a:p>
        </p:txBody>
      </p:sp>
    </p:spTree>
    <p:extLst>
      <p:ext uri="{BB962C8B-B14F-4D97-AF65-F5344CB8AC3E}">
        <p14:creationId xmlns:p14="http://schemas.microsoft.com/office/powerpoint/2010/main" val="281420819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Trial 2</a:t>
            </a:r>
            <a:endParaRPr lang="en-US" dirty="0"/>
          </a:p>
        </p:txBody>
      </p:sp>
      <p:pic>
        <p:nvPicPr>
          <p:cNvPr id="3074" name="Picture 2" descr="https://lh3.googleusercontent.com/q7RBQdIMXg5cNGZ_8LnRaAUWK-0WzK9X26hd2MvUw_hnXW_u9z2aXNQ02MKb-6DxYR9GnPJEs0aqi8Oh3Tx8Jl0HW7g7PYFS3fk22sz5AlIC4gAJt6Bl45Rzu_Wt4BJhYnuGnGPX"/>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09825" y="2213518"/>
            <a:ext cx="4324350" cy="4038601"/>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801666" y="1905741"/>
            <a:ext cx="7540668" cy="307777"/>
          </a:xfrm>
          <a:prstGeom prst="rect">
            <a:avLst/>
          </a:prstGeom>
        </p:spPr>
        <p:txBody>
          <a:bodyPr wrap="square">
            <a:spAutoFit/>
          </a:bodyPr>
          <a:lstStyle/>
          <a:p>
            <a:r>
              <a:rPr lang="en-US" sz="1400" b="1" i="0" u="none" strike="noStrike" dirty="0" smtClean="0">
                <a:solidFill>
                  <a:srgbClr val="000000"/>
                </a:solidFill>
                <a:effectLst/>
                <a:latin typeface="Arial" panose="020B0604020202020204" pitchFamily="34" charset="0"/>
              </a:rPr>
              <a:t>color =  0.1 * </a:t>
            </a:r>
            <a:r>
              <a:rPr lang="en-US" sz="1400" b="1" i="0" u="none" strike="noStrike" dirty="0" err="1" smtClean="0">
                <a:solidFill>
                  <a:srgbClr val="000000"/>
                </a:solidFill>
                <a:effectLst/>
                <a:latin typeface="Arial" panose="020B0604020202020204" pitchFamily="34" charset="0"/>
              </a:rPr>
              <a:t>pass_Color</a:t>
            </a:r>
            <a:r>
              <a:rPr lang="en-US" sz="1400" b="1" i="0" u="none" strike="noStrike" dirty="0" smtClean="0">
                <a:solidFill>
                  <a:srgbClr val="000000"/>
                </a:solidFill>
                <a:effectLst/>
                <a:latin typeface="Arial" panose="020B0604020202020204" pitchFamily="34" charset="0"/>
              </a:rPr>
              <a:t> + </a:t>
            </a:r>
            <a:r>
              <a:rPr lang="en-US" sz="1400" b="1" i="0" u="none" strike="noStrike" dirty="0" err="1" smtClean="0">
                <a:solidFill>
                  <a:srgbClr val="000000"/>
                </a:solidFill>
                <a:effectLst/>
                <a:latin typeface="Arial" panose="020B0604020202020204" pitchFamily="34" charset="0"/>
              </a:rPr>
              <a:t>tex_gradient</a:t>
            </a:r>
            <a:r>
              <a:rPr lang="en-US" sz="1400" b="1" i="0" u="none" strike="noStrike" dirty="0" smtClean="0">
                <a:solidFill>
                  <a:srgbClr val="000000"/>
                </a:solidFill>
                <a:effectLst/>
                <a:latin typeface="Arial" panose="020B0604020202020204" pitchFamily="34" charset="0"/>
              </a:rPr>
              <a:t> + </a:t>
            </a:r>
            <a:r>
              <a:rPr lang="en-US" sz="1400" b="1" i="0" u="none" strike="noStrike" dirty="0" err="1" smtClean="0">
                <a:solidFill>
                  <a:srgbClr val="000000"/>
                </a:solidFill>
                <a:effectLst/>
                <a:latin typeface="Arial" panose="020B0604020202020204" pitchFamily="34" charset="0"/>
              </a:rPr>
              <a:t>tex_landscape</a:t>
            </a:r>
            <a:r>
              <a:rPr lang="en-US" sz="1400" b="1" i="0" u="none" strike="noStrike" dirty="0" smtClean="0">
                <a:solidFill>
                  <a:srgbClr val="000000"/>
                </a:solidFill>
                <a:effectLst/>
                <a:latin typeface="Arial" panose="020B0604020202020204" pitchFamily="34" charset="0"/>
              </a:rPr>
              <a:t> + </a:t>
            </a:r>
            <a:r>
              <a:rPr lang="en-US" sz="1400" b="1" i="0" u="none" strike="noStrike" dirty="0" err="1" smtClean="0">
                <a:solidFill>
                  <a:srgbClr val="000000"/>
                </a:solidFill>
                <a:effectLst/>
                <a:latin typeface="Arial" panose="020B0604020202020204" pitchFamily="34" charset="0"/>
              </a:rPr>
              <a:t>tex_penguin</a:t>
            </a:r>
            <a:r>
              <a:rPr lang="en-US" sz="1400" b="1" i="0" u="none" strike="noStrike" dirty="0" smtClean="0">
                <a:solidFill>
                  <a:srgbClr val="000000"/>
                </a:solidFill>
                <a:effectLst/>
                <a:latin typeface="Arial" panose="020B0604020202020204" pitchFamily="34" charset="0"/>
              </a:rPr>
              <a:t>;</a:t>
            </a:r>
            <a:endParaRPr lang="en-US" sz="1400" dirty="0"/>
          </a:p>
        </p:txBody>
      </p:sp>
    </p:spTree>
    <p:extLst>
      <p:ext uri="{BB962C8B-B14F-4D97-AF65-F5344CB8AC3E}">
        <p14:creationId xmlns:p14="http://schemas.microsoft.com/office/powerpoint/2010/main" val="97486844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Trial 3</a:t>
            </a:r>
            <a:endParaRPr lang="en-US" dirty="0"/>
          </a:p>
        </p:txBody>
      </p:sp>
      <p:pic>
        <p:nvPicPr>
          <p:cNvPr id="4098" name="Picture 2" descr="https://lh5.googleusercontent.com/I4yQOoAUzcL--G8q9krU2MyqCOfPctfW24HfYxxDvhMDoSyGd73vexYe1n5-Q5V3ujnb6tW8DqsXTQpnaES1A0GbSvspBb55Lf4e1swHU92LXlIdo_hHyXu6q6AUQbQR_JFREU2Q"/>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71712" y="2079647"/>
            <a:ext cx="4600575" cy="40100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1007464" y="1536800"/>
            <a:ext cx="7129070" cy="307777"/>
          </a:xfrm>
          <a:prstGeom prst="rect">
            <a:avLst/>
          </a:prstGeom>
        </p:spPr>
        <p:txBody>
          <a:bodyPr wrap="square">
            <a:spAutoFit/>
          </a:bodyPr>
          <a:lstStyle/>
          <a:p>
            <a:pPr algn="ctr"/>
            <a:r>
              <a:rPr lang="en-US" sz="1400" b="1" i="0" u="none" strike="noStrike" dirty="0" smtClean="0">
                <a:solidFill>
                  <a:srgbClr val="000000"/>
                </a:solidFill>
                <a:effectLst/>
                <a:latin typeface="Arial" panose="020B0604020202020204" pitchFamily="34" charset="0"/>
              </a:rPr>
              <a:t>color =  0.1 * </a:t>
            </a:r>
            <a:r>
              <a:rPr lang="en-US" sz="1400" b="1" i="0" u="none" strike="noStrike" dirty="0" err="1" smtClean="0">
                <a:solidFill>
                  <a:srgbClr val="000000"/>
                </a:solidFill>
                <a:effectLst/>
                <a:latin typeface="Arial" panose="020B0604020202020204" pitchFamily="34" charset="0"/>
              </a:rPr>
              <a:t>pass_Color</a:t>
            </a:r>
            <a:r>
              <a:rPr lang="en-US" sz="1400" b="1" i="0" u="none" strike="noStrike" dirty="0" smtClean="0">
                <a:solidFill>
                  <a:srgbClr val="000000"/>
                </a:solidFill>
                <a:effectLst/>
                <a:latin typeface="Arial" panose="020B0604020202020204" pitchFamily="34" charset="0"/>
              </a:rPr>
              <a:t> + 0.5*tex_gradient+0.5*</a:t>
            </a:r>
            <a:r>
              <a:rPr lang="en-US" sz="1400" b="1" i="0" u="none" strike="noStrike" dirty="0" err="1" smtClean="0">
                <a:solidFill>
                  <a:srgbClr val="000000"/>
                </a:solidFill>
                <a:effectLst/>
                <a:latin typeface="Arial" panose="020B0604020202020204" pitchFamily="34" charset="0"/>
              </a:rPr>
              <a:t>tex_landscape</a:t>
            </a:r>
            <a:r>
              <a:rPr lang="en-US" sz="1400" b="1" i="0" u="none" strike="noStrike" dirty="0" smtClean="0">
                <a:solidFill>
                  <a:srgbClr val="000000"/>
                </a:solidFill>
                <a:effectLst/>
                <a:latin typeface="Arial" panose="020B0604020202020204" pitchFamily="34" charset="0"/>
              </a:rPr>
              <a:t> +0.5*</a:t>
            </a:r>
            <a:r>
              <a:rPr lang="en-US" sz="1400" b="1" i="0" u="none" strike="noStrike" dirty="0" err="1" smtClean="0">
                <a:solidFill>
                  <a:srgbClr val="000000"/>
                </a:solidFill>
                <a:effectLst/>
                <a:latin typeface="Arial" panose="020B0604020202020204" pitchFamily="34" charset="0"/>
              </a:rPr>
              <a:t>tex_penguin</a:t>
            </a:r>
            <a:r>
              <a:rPr lang="en-US" sz="1400" b="1" i="0" u="none" strike="noStrike" dirty="0" smtClean="0">
                <a:solidFill>
                  <a:srgbClr val="000000"/>
                </a:solidFill>
                <a:effectLst/>
                <a:latin typeface="Arial" panose="020B0604020202020204" pitchFamily="34" charset="0"/>
              </a:rPr>
              <a:t>;</a:t>
            </a:r>
            <a:endParaRPr lang="en-US" sz="1400" dirty="0"/>
          </a:p>
        </p:txBody>
      </p:sp>
    </p:spTree>
    <p:extLst>
      <p:ext uri="{BB962C8B-B14F-4D97-AF65-F5344CB8AC3E}">
        <p14:creationId xmlns:p14="http://schemas.microsoft.com/office/powerpoint/2010/main" val="229908767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Trial 4</a:t>
            </a:r>
            <a:endParaRPr lang="en-US" dirty="0"/>
          </a:p>
        </p:txBody>
      </p:sp>
      <p:pic>
        <p:nvPicPr>
          <p:cNvPr id="5122" name="Picture 2" descr="https://lh5.googleusercontent.com/IGc-RCy82LfIyGYM5kjy46VHgTn7EPF03sqf7DARWkiFDTDvG2eAGxotrHDS0RrsX6joRFLxYU9VOWXqzx1TNWqGpfKd--ayry5d472pQLX0bJVLSLNgw9jNphr6pTf1oy1ooCe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1250" y="2490787"/>
            <a:ext cx="4381500" cy="368617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908137" y="1936849"/>
            <a:ext cx="7327726" cy="307777"/>
          </a:xfrm>
          <a:prstGeom prst="rect">
            <a:avLst/>
          </a:prstGeom>
        </p:spPr>
        <p:txBody>
          <a:bodyPr wrap="square">
            <a:spAutoFit/>
          </a:bodyPr>
          <a:lstStyle/>
          <a:p>
            <a:pPr algn="ctr"/>
            <a:r>
              <a:rPr lang="en-US" sz="1400" b="1" i="0" u="none" strike="noStrike" dirty="0" smtClean="0">
                <a:solidFill>
                  <a:srgbClr val="000000"/>
                </a:solidFill>
                <a:effectLst/>
                <a:latin typeface="Arial" panose="020B0604020202020204" pitchFamily="34" charset="0"/>
              </a:rPr>
              <a:t>color =  0.1 * </a:t>
            </a:r>
            <a:r>
              <a:rPr lang="en-US" sz="1400" b="1" i="0" u="none" strike="noStrike" dirty="0" err="1" smtClean="0">
                <a:solidFill>
                  <a:srgbClr val="000000"/>
                </a:solidFill>
                <a:effectLst/>
                <a:latin typeface="Arial" panose="020B0604020202020204" pitchFamily="34" charset="0"/>
              </a:rPr>
              <a:t>pass_Color</a:t>
            </a:r>
            <a:r>
              <a:rPr lang="en-US" sz="1400" b="1" i="0" u="none" strike="noStrike" dirty="0" smtClean="0">
                <a:solidFill>
                  <a:srgbClr val="000000"/>
                </a:solidFill>
                <a:effectLst/>
                <a:latin typeface="Arial" panose="020B0604020202020204" pitchFamily="34" charset="0"/>
              </a:rPr>
              <a:t> + 0.5*tex_gradient+0.6*</a:t>
            </a:r>
            <a:r>
              <a:rPr lang="en-US" sz="1400" b="1" i="0" u="none" strike="noStrike" dirty="0" err="1" smtClean="0">
                <a:solidFill>
                  <a:srgbClr val="000000"/>
                </a:solidFill>
                <a:effectLst/>
                <a:latin typeface="Arial" panose="020B0604020202020204" pitchFamily="34" charset="0"/>
              </a:rPr>
              <a:t>tex_landscape</a:t>
            </a:r>
            <a:r>
              <a:rPr lang="en-US" sz="1400" b="1" i="0" u="none" strike="noStrike" dirty="0" smtClean="0">
                <a:solidFill>
                  <a:srgbClr val="000000"/>
                </a:solidFill>
                <a:effectLst/>
                <a:latin typeface="Arial" panose="020B0604020202020204" pitchFamily="34" charset="0"/>
              </a:rPr>
              <a:t> +0.7*</a:t>
            </a:r>
            <a:r>
              <a:rPr lang="en-US" sz="1400" b="1" i="0" u="none" strike="noStrike" dirty="0" err="1" smtClean="0">
                <a:solidFill>
                  <a:srgbClr val="000000"/>
                </a:solidFill>
                <a:effectLst/>
                <a:latin typeface="Arial" panose="020B0604020202020204" pitchFamily="34" charset="0"/>
              </a:rPr>
              <a:t>tex_penguin</a:t>
            </a:r>
            <a:r>
              <a:rPr lang="en-US" sz="1400" b="1" i="0" u="none" strike="noStrike" dirty="0" smtClean="0">
                <a:solidFill>
                  <a:srgbClr val="000000"/>
                </a:solidFill>
                <a:effectLst/>
                <a:latin typeface="Arial" panose="020B0604020202020204" pitchFamily="34" charset="0"/>
              </a:rPr>
              <a:t>;</a:t>
            </a:r>
            <a:endParaRPr lang="en-US" sz="1400" dirty="0"/>
          </a:p>
        </p:txBody>
      </p:sp>
    </p:spTree>
    <p:extLst>
      <p:ext uri="{BB962C8B-B14F-4D97-AF65-F5344CB8AC3E}">
        <p14:creationId xmlns:p14="http://schemas.microsoft.com/office/powerpoint/2010/main" val="420505759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Trial 5</a:t>
            </a:r>
            <a:endParaRPr lang="en-US" dirty="0"/>
          </a:p>
        </p:txBody>
      </p:sp>
      <p:pic>
        <p:nvPicPr>
          <p:cNvPr id="7170" name="Picture 2" descr="https://lh6.googleusercontent.com/Vz2cazo5oRYepSEC5qtJ2YZo23-fTwaZnXFBB9tjWKFmtMKpiaSeLPRnbKV2jfHCHxBVlLv1bbxrQg6SmSjjy-8gJxJGcacrgfcBe8w6HVKeLbdGtlkd0vsaM1Uci35frsRbcLT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00325" y="2356980"/>
            <a:ext cx="3943350" cy="397192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1235770" y="1869946"/>
            <a:ext cx="6672459" cy="307777"/>
          </a:xfrm>
          <a:prstGeom prst="rect">
            <a:avLst/>
          </a:prstGeom>
        </p:spPr>
        <p:txBody>
          <a:bodyPr wrap="square">
            <a:spAutoFit/>
          </a:bodyPr>
          <a:lstStyle/>
          <a:p>
            <a:pPr algn="ctr"/>
            <a:r>
              <a:rPr lang="en-US" sz="1400" b="1" i="0" u="none" strike="noStrike" dirty="0" smtClean="0">
                <a:solidFill>
                  <a:srgbClr val="000000"/>
                </a:solidFill>
                <a:effectLst/>
                <a:latin typeface="Arial" panose="020B0604020202020204" pitchFamily="34" charset="0"/>
              </a:rPr>
              <a:t>color =  </a:t>
            </a:r>
            <a:r>
              <a:rPr lang="en-US" sz="1400" b="1" i="0" u="none" strike="noStrike" dirty="0" err="1" smtClean="0">
                <a:solidFill>
                  <a:srgbClr val="000000"/>
                </a:solidFill>
                <a:effectLst/>
                <a:latin typeface="Arial" panose="020B0604020202020204" pitchFamily="34" charset="0"/>
              </a:rPr>
              <a:t>pass_Color</a:t>
            </a:r>
            <a:r>
              <a:rPr lang="en-US" sz="1400" b="1" i="0" u="none" strike="noStrike" dirty="0" smtClean="0">
                <a:solidFill>
                  <a:srgbClr val="000000"/>
                </a:solidFill>
                <a:effectLst/>
                <a:latin typeface="Arial" panose="020B0604020202020204" pitchFamily="34" charset="0"/>
              </a:rPr>
              <a:t> + 0.5*tex_gradient+0.6*</a:t>
            </a:r>
            <a:r>
              <a:rPr lang="en-US" sz="1400" b="1" i="0" u="none" strike="noStrike" dirty="0" err="1" smtClean="0">
                <a:solidFill>
                  <a:srgbClr val="000000"/>
                </a:solidFill>
                <a:effectLst/>
                <a:latin typeface="Arial" panose="020B0604020202020204" pitchFamily="34" charset="0"/>
              </a:rPr>
              <a:t>tex_landscape</a:t>
            </a:r>
            <a:r>
              <a:rPr lang="en-US" sz="1400" b="1" i="0" u="none" strike="noStrike" dirty="0" smtClean="0">
                <a:solidFill>
                  <a:srgbClr val="000000"/>
                </a:solidFill>
                <a:effectLst/>
                <a:latin typeface="Arial" panose="020B0604020202020204" pitchFamily="34" charset="0"/>
              </a:rPr>
              <a:t> +0.7*</a:t>
            </a:r>
            <a:r>
              <a:rPr lang="en-US" sz="1400" b="1" i="0" u="none" strike="noStrike" dirty="0" err="1" smtClean="0">
                <a:solidFill>
                  <a:srgbClr val="000000"/>
                </a:solidFill>
                <a:effectLst/>
                <a:latin typeface="Arial" panose="020B0604020202020204" pitchFamily="34" charset="0"/>
              </a:rPr>
              <a:t>tex_penguin</a:t>
            </a:r>
            <a:r>
              <a:rPr lang="en-US" sz="1400" b="1" i="0" u="none" strike="noStrike" dirty="0" smtClean="0">
                <a:solidFill>
                  <a:srgbClr val="000000"/>
                </a:solidFill>
                <a:effectLst/>
                <a:latin typeface="Arial" panose="020B0604020202020204" pitchFamily="34" charset="0"/>
              </a:rPr>
              <a:t>;</a:t>
            </a:r>
            <a:endParaRPr lang="en-US" sz="1400" dirty="0"/>
          </a:p>
        </p:txBody>
      </p:sp>
    </p:spTree>
    <p:extLst>
      <p:ext uri="{BB962C8B-B14F-4D97-AF65-F5344CB8AC3E}">
        <p14:creationId xmlns:p14="http://schemas.microsoft.com/office/powerpoint/2010/main" val="323803879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Trial 6</a:t>
            </a:r>
            <a:endParaRPr lang="en-US" dirty="0"/>
          </a:p>
        </p:txBody>
      </p:sp>
      <p:pic>
        <p:nvPicPr>
          <p:cNvPr id="8194" name="Picture 2" descr="https://lh4.googleusercontent.com/ceQ33fU0qx9HXCnavDFHg2vu5j7RgHPJr1RjB0SW-kwTjMPgKWSo44DU0VcZ1wAiEoHjY2ry3990636n_yHTWg4R8EA3-F5DZzRZXneDNVp1zE-p72IwCglCn6iGy_gAPFfFWyt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3625" y="2671697"/>
            <a:ext cx="4476750" cy="374332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2238375" y="2027304"/>
            <a:ext cx="4572000" cy="307777"/>
          </a:xfrm>
          <a:prstGeom prst="rect">
            <a:avLst/>
          </a:prstGeom>
        </p:spPr>
        <p:txBody>
          <a:bodyPr>
            <a:spAutoFit/>
          </a:bodyPr>
          <a:lstStyle/>
          <a:p>
            <a:pPr algn="ctr"/>
            <a:r>
              <a:rPr lang="en-US" sz="1400" b="1" i="0" u="none" strike="noStrike" dirty="0" smtClean="0">
                <a:solidFill>
                  <a:srgbClr val="000000"/>
                </a:solidFill>
                <a:effectLst/>
                <a:latin typeface="Arial" panose="020B0604020202020204" pitchFamily="34" charset="0"/>
              </a:rPr>
              <a:t>color = </a:t>
            </a:r>
            <a:r>
              <a:rPr lang="en-US" sz="1400" b="1" i="0" u="none" strike="noStrike" dirty="0" err="1" smtClean="0">
                <a:solidFill>
                  <a:srgbClr val="000000"/>
                </a:solidFill>
                <a:effectLst/>
                <a:latin typeface="Arial" panose="020B0604020202020204" pitchFamily="34" charset="0"/>
              </a:rPr>
              <a:t>tex_landscape</a:t>
            </a:r>
            <a:r>
              <a:rPr lang="en-US" sz="1400" b="1" i="0" u="none" strike="noStrike" dirty="0" smtClean="0">
                <a:solidFill>
                  <a:srgbClr val="000000"/>
                </a:solidFill>
                <a:effectLst/>
                <a:latin typeface="Arial" panose="020B0604020202020204" pitchFamily="34" charset="0"/>
              </a:rPr>
              <a:t> * </a:t>
            </a:r>
            <a:r>
              <a:rPr lang="en-US" sz="1400" b="1" i="0" u="none" strike="noStrike" dirty="0" err="1" smtClean="0">
                <a:solidFill>
                  <a:srgbClr val="000000"/>
                </a:solidFill>
                <a:effectLst/>
                <a:latin typeface="Arial" panose="020B0604020202020204" pitchFamily="34" charset="0"/>
              </a:rPr>
              <a:t>tex_gradient</a:t>
            </a:r>
            <a:r>
              <a:rPr lang="en-US" sz="1400" b="1" i="0" u="none" strike="noStrike" dirty="0" smtClean="0">
                <a:solidFill>
                  <a:srgbClr val="000000"/>
                </a:solidFill>
                <a:effectLst/>
                <a:latin typeface="Arial" panose="020B0604020202020204" pitchFamily="34" charset="0"/>
              </a:rPr>
              <a:t> * </a:t>
            </a:r>
            <a:r>
              <a:rPr lang="en-US" sz="1400" b="1" i="0" u="none" strike="noStrike" dirty="0" err="1" smtClean="0">
                <a:solidFill>
                  <a:srgbClr val="000000"/>
                </a:solidFill>
                <a:effectLst/>
                <a:latin typeface="Arial" panose="020B0604020202020204" pitchFamily="34" charset="0"/>
              </a:rPr>
              <a:t>tex_penguin</a:t>
            </a:r>
            <a:r>
              <a:rPr lang="en-US" sz="1400" b="1" i="0" u="none" strike="noStrike" dirty="0" smtClean="0">
                <a:solidFill>
                  <a:srgbClr val="000000"/>
                </a:solidFill>
                <a:effectLst/>
                <a:latin typeface="Arial" panose="020B0604020202020204" pitchFamily="34" charset="0"/>
              </a:rPr>
              <a:t>;</a:t>
            </a:r>
            <a:endParaRPr lang="en-US" sz="1400" dirty="0"/>
          </a:p>
        </p:txBody>
      </p:sp>
    </p:spTree>
    <p:extLst>
      <p:ext uri="{BB962C8B-B14F-4D97-AF65-F5344CB8AC3E}">
        <p14:creationId xmlns:p14="http://schemas.microsoft.com/office/powerpoint/2010/main" val="264236600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Trial 7</a:t>
            </a:r>
            <a:endParaRPr lang="en-US" dirty="0"/>
          </a:p>
        </p:txBody>
      </p:sp>
      <p:pic>
        <p:nvPicPr>
          <p:cNvPr id="6148" name="Picture 4" descr="https://lh4.googleusercontent.com/ZA-5OmOpKMPbUGMuIysNS0pVgQVDubjnPbVHR6hBcu9WnmqY8sQiZ7Zci6NxpartcjZv9WFPZ2p8iUjX5Snc508kqy6k0JabLbxdradvWA91ysQ0eQYx4Q1LgsFqX2GuLDzHlLQv"/>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0312" y="2468475"/>
            <a:ext cx="4143375" cy="39338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1506253" y="1925368"/>
            <a:ext cx="6131491" cy="307777"/>
          </a:xfrm>
          <a:prstGeom prst="rect">
            <a:avLst/>
          </a:prstGeom>
        </p:spPr>
        <p:txBody>
          <a:bodyPr wrap="square">
            <a:spAutoFit/>
          </a:bodyPr>
          <a:lstStyle/>
          <a:p>
            <a:pPr algn="ctr"/>
            <a:r>
              <a:rPr lang="en-US" sz="1400" b="1" i="0" u="none" strike="noStrike" dirty="0" smtClean="0">
                <a:solidFill>
                  <a:srgbClr val="000000"/>
                </a:solidFill>
                <a:effectLst/>
                <a:latin typeface="Arial" panose="020B0604020202020204" pitchFamily="34" charset="0"/>
              </a:rPr>
              <a:t>color =</a:t>
            </a:r>
            <a:r>
              <a:rPr lang="en-US" sz="1400" b="1" i="0" u="none" strike="noStrike" dirty="0" err="1" smtClean="0">
                <a:solidFill>
                  <a:srgbClr val="000000"/>
                </a:solidFill>
                <a:effectLst/>
                <a:latin typeface="Arial" panose="020B0604020202020204" pitchFamily="34" charset="0"/>
              </a:rPr>
              <a:t>pass_Color</a:t>
            </a:r>
            <a:r>
              <a:rPr lang="en-US" sz="1400" b="1" i="0" u="none" strike="noStrike" dirty="0" smtClean="0">
                <a:solidFill>
                  <a:srgbClr val="000000"/>
                </a:solidFill>
                <a:effectLst/>
                <a:latin typeface="Arial" panose="020B0604020202020204" pitchFamily="34" charset="0"/>
              </a:rPr>
              <a:t>*0.1 + </a:t>
            </a:r>
            <a:r>
              <a:rPr lang="en-US" sz="1400" b="1" i="0" u="none" strike="noStrike" dirty="0" err="1" smtClean="0">
                <a:solidFill>
                  <a:srgbClr val="000000"/>
                </a:solidFill>
                <a:effectLst/>
                <a:latin typeface="Arial" panose="020B0604020202020204" pitchFamily="34" charset="0"/>
              </a:rPr>
              <a:t>tex_landscape</a:t>
            </a:r>
            <a:r>
              <a:rPr lang="en-US" sz="1400" b="1" i="0" u="none" strike="noStrike" dirty="0" smtClean="0">
                <a:solidFill>
                  <a:srgbClr val="000000"/>
                </a:solidFill>
                <a:effectLst/>
                <a:latin typeface="Arial" panose="020B0604020202020204" pitchFamily="34" charset="0"/>
              </a:rPr>
              <a:t> * </a:t>
            </a:r>
            <a:r>
              <a:rPr lang="en-US" sz="1400" b="1" i="0" u="none" strike="noStrike" dirty="0" err="1" smtClean="0">
                <a:solidFill>
                  <a:srgbClr val="000000"/>
                </a:solidFill>
                <a:effectLst/>
                <a:latin typeface="Arial" panose="020B0604020202020204" pitchFamily="34" charset="0"/>
              </a:rPr>
              <a:t>tex_gradient</a:t>
            </a:r>
            <a:r>
              <a:rPr lang="en-US" sz="1400" b="1" i="0" u="none" strike="noStrike" dirty="0" smtClean="0">
                <a:solidFill>
                  <a:srgbClr val="000000"/>
                </a:solidFill>
                <a:effectLst/>
                <a:latin typeface="Arial" panose="020B0604020202020204" pitchFamily="34" charset="0"/>
              </a:rPr>
              <a:t> * </a:t>
            </a:r>
            <a:r>
              <a:rPr lang="en-US" sz="1400" b="1" i="0" u="none" strike="noStrike" dirty="0" err="1" smtClean="0">
                <a:solidFill>
                  <a:srgbClr val="000000"/>
                </a:solidFill>
                <a:effectLst/>
                <a:latin typeface="Arial" panose="020B0604020202020204" pitchFamily="34" charset="0"/>
              </a:rPr>
              <a:t>tex_penguin</a:t>
            </a:r>
            <a:r>
              <a:rPr lang="en-US" sz="1400" b="1" i="0" u="none" strike="noStrike" dirty="0" smtClean="0">
                <a:solidFill>
                  <a:srgbClr val="000000"/>
                </a:solidFill>
                <a:effectLst/>
                <a:latin typeface="Arial" panose="020B0604020202020204" pitchFamily="34" charset="0"/>
              </a:rPr>
              <a:t>;</a:t>
            </a:r>
            <a:endParaRPr lang="en-US" sz="1400" dirty="0"/>
          </a:p>
        </p:txBody>
      </p:sp>
    </p:spTree>
    <p:extLst>
      <p:ext uri="{BB962C8B-B14F-4D97-AF65-F5344CB8AC3E}">
        <p14:creationId xmlns:p14="http://schemas.microsoft.com/office/powerpoint/2010/main" val="161469949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245</TotalTime>
  <Words>684</Words>
  <Application>Microsoft Office PowerPoint</Application>
  <PresentationFormat>On-screen Show (4:3)</PresentationFormat>
  <Paragraphs>92</Paragraphs>
  <Slides>24</Slides>
  <Notes>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24</vt:i4>
      </vt:variant>
    </vt:vector>
  </HeadingPairs>
  <TitlesOfParts>
    <vt:vector size="29" baseType="lpstr">
      <vt:lpstr>Arial</vt:lpstr>
      <vt:lpstr>Calibri</vt:lpstr>
      <vt:lpstr>Calibri Light</vt:lpstr>
      <vt:lpstr>Times New Roman</vt:lpstr>
      <vt:lpstr>Office Theme</vt:lpstr>
      <vt:lpstr>HCI 557 Computer Graphics and Geometric Modeling</vt:lpstr>
      <vt:lpstr>Problem 1</vt:lpstr>
      <vt:lpstr>Trial 1</vt:lpstr>
      <vt:lpstr>Trial 2</vt:lpstr>
      <vt:lpstr>Trial 3</vt:lpstr>
      <vt:lpstr>Trial 4</vt:lpstr>
      <vt:lpstr>Trial 5</vt:lpstr>
      <vt:lpstr>Trial 6</vt:lpstr>
      <vt:lpstr>Trial 7</vt:lpstr>
      <vt:lpstr>Trial 8</vt:lpstr>
      <vt:lpstr>Problem 2</vt:lpstr>
      <vt:lpstr>Shader file</vt:lpstr>
      <vt:lpstr>Trial 1</vt:lpstr>
      <vt:lpstr>Trial 2</vt:lpstr>
      <vt:lpstr>Trial 3</vt:lpstr>
      <vt:lpstr>Trial 4</vt:lpstr>
      <vt:lpstr>Trial 5</vt:lpstr>
      <vt:lpstr>Trial 6</vt:lpstr>
      <vt:lpstr>Trial 7</vt:lpstr>
      <vt:lpstr>Trial 8</vt:lpstr>
      <vt:lpstr>Trial 9</vt:lpstr>
      <vt:lpstr>Trial 10</vt:lpstr>
      <vt:lpstr>Trial 11</vt:lpstr>
      <vt:lpstr>Questions?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HCI 557 Computer Graphics and Geometric Modeling</dc:title>
  <dc:creator>Marcus Naik</dc:creator>
  <cp:lastModifiedBy>meisu</cp:lastModifiedBy>
  <cp:revision>18</cp:revision>
  <dcterms:created xsi:type="dcterms:W3CDTF">2015-11-02T00:27:07Z</dcterms:created>
  <dcterms:modified xsi:type="dcterms:W3CDTF">2015-11-04T23:21:25Z</dcterms:modified>
</cp:coreProperties>
</file>